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307" r:id="rId4"/>
    <p:sldId id="311" r:id="rId5"/>
    <p:sldId id="257" r:id="rId6"/>
    <p:sldId id="312" r:id="rId7"/>
    <p:sldId id="313" r:id="rId8"/>
    <p:sldId id="314" r:id="rId9"/>
    <p:sldId id="258" r:id="rId10"/>
    <p:sldId id="31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  <a:srgbClr val="CC6600"/>
    <a:srgbClr val="FFCC00"/>
    <a:srgbClr val="C6E6A2"/>
    <a:srgbClr val="FFCCFF"/>
    <a:srgbClr val="FF9900"/>
    <a:srgbClr val="FF6699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rce.unizg.hr/files/srce/docs/RDA/23things_v1.0_20200130.pdf" TargetMode="External"/><Relationship Id="rId3" Type="http://schemas.openxmlformats.org/officeDocument/2006/relationships/hyperlink" Target="https://schema.datacite.org/" TargetMode="External"/><Relationship Id="rId7" Type="http://schemas.openxmlformats.org/officeDocument/2006/relationships/hyperlink" Target="https://zenodo.org/" TargetMode="External"/><Relationship Id="rId2" Type="http://schemas.openxmlformats.org/officeDocument/2006/relationships/hyperlink" Target="https://datahub.io/" TargetMode="External"/><Relationship Id="rId1" Type="http://schemas.openxmlformats.org/officeDocument/2006/relationships/hyperlink" Target="https://www.rd-alliance.org/" TargetMode="External"/><Relationship Id="rId6" Type="http://schemas.openxmlformats.org/officeDocument/2006/relationships/hyperlink" Target="https://www.re3data.org/" TargetMode="External"/><Relationship Id="rId5" Type="http://schemas.openxmlformats.org/officeDocument/2006/relationships/hyperlink" Target="https://www.go-fair.org/fair-principles/" TargetMode="External"/><Relationship Id="rId4" Type="http://schemas.openxmlformats.org/officeDocument/2006/relationships/hyperlink" Target="https://www.rd-alliance.org/groups/rda-croatia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rce.unizg.hr/files/srce/docs/RDA/23things_v1.0_20200130.pdf" TargetMode="External"/><Relationship Id="rId3" Type="http://schemas.openxmlformats.org/officeDocument/2006/relationships/hyperlink" Target="https://datahub.io/" TargetMode="External"/><Relationship Id="rId7" Type="http://schemas.openxmlformats.org/officeDocument/2006/relationships/hyperlink" Target="https://zenodo.org/" TargetMode="External"/><Relationship Id="rId2" Type="http://schemas.openxmlformats.org/officeDocument/2006/relationships/hyperlink" Target="https://www.rd-alliance.org/groups/rda-croatia" TargetMode="External"/><Relationship Id="rId1" Type="http://schemas.openxmlformats.org/officeDocument/2006/relationships/hyperlink" Target="https://www.rd-alliance.org/" TargetMode="External"/><Relationship Id="rId6" Type="http://schemas.openxmlformats.org/officeDocument/2006/relationships/hyperlink" Target="https://www.re3data.org/" TargetMode="External"/><Relationship Id="rId5" Type="http://schemas.openxmlformats.org/officeDocument/2006/relationships/hyperlink" Target="https://www.go-fair.org/fair-principles/" TargetMode="External"/><Relationship Id="rId4" Type="http://schemas.openxmlformats.org/officeDocument/2006/relationships/hyperlink" Target="https://schema.datacite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BFCF2-B531-4F26-8285-9605E987078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0EAF931-C29A-4398-83E0-8B4880B8F353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hr-HR" altLang="sr-Latn-RS" sz="1800" dirty="0">
              <a:latin typeface="+mn-lt"/>
              <a:cs typeface="Segoe UI" panose="020B0502040204020203" pitchFamily="34" charset="0"/>
            </a:rPr>
            <a:t>O kojoj se </a:t>
          </a:r>
          <a:r>
            <a:rPr lang="hr-HR" altLang="sr-Latn-RS" sz="1800" b="1" u="sng" dirty="0">
              <a:latin typeface="+mn-lt"/>
              <a:cs typeface="Segoe UI" panose="020B0502040204020203" pitchFamily="34" charset="0"/>
            </a:rPr>
            <a:t>vrsti</a:t>
          </a:r>
          <a:r>
            <a:rPr lang="hr-HR" altLang="sr-Latn-RS" sz="1800" dirty="0">
              <a:latin typeface="+mn-lt"/>
              <a:cs typeface="Segoe UI" panose="020B0502040204020203" pitchFamily="34" charset="0"/>
            </a:rPr>
            <a:t> podataka znanstvenog istraživanja radi? (Tko su </a:t>
          </a:r>
          <a:r>
            <a:rPr lang="hr-HR" altLang="sr-Latn-RS" sz="1800" b="1" u="sng" dirty="0">
              <a:latin typeface="+mn-lt"/>
              <a:cs typeface="Segoe UI" panose="020B0502040204020203" pitchFamily="34" charset="0"/>
            </a:rPr>
            <a:t>korisnici</a:t>
          </a:r>
          <a:r>
            <a:rPr lang="hr-HR" altLang="sr-Latn-RS" sz="1800" dirty="0">
              <a:latin typeface="+mn-lt"/>
              <a:cs typeface="Segoe UI" panose="020B0502040204020203" pitchFamily="34" charset="0"/>
            </a:rPr>
            <a:t>?)</a:t>
          </a:r>
          <a:endParaRPr lang="en-US" sz="1800" dirty="0">
            <a:latin typeface="+mn-lt"/>
            <a:cs typeface="Segoe UI" panose="020B0502040204020203" pitchFamily="34" charset="0"/>
          </a:endParaRPr>
        </a:p>
      </dgm:t>
    </dgm:pt>
    <dgm:pt modelId="{8AC9DA73-233E-4FE1-877D-55ADB2AE6E21}" type="parTrans" cxnId="{087E89A4-C32F-4E6F-AD56-77AD7EC0F4AF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005630-00DA-4A7C-8D56-FB0939F00DAE}" type="sibTrans" cxnId="{087E89A4-C32F-4E6F-AD56-77AD7EC0F4AF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CDA565B-5D56-4AB1-89F3-3B61EE7F8D93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hr-HR" altLang="sr-Latn-RS" sz="1800" dirty="0">
              <a:latin typeface="+mn-lt"/>
              <a:cs typeface="Segoe UI" panose="020B0502040204020203" pitchFamily="34" charset="0"/>
            </a:rPr>
            <a:t>Na koji način će se </a:t>
          </a:r>
          <a:r>
            <a:rPr lang="hr-HR" altLang="sr-Latn-RS" sz="1800" b="1" u="sng" dirty="0">
              <a:latin typeface="+mn-lt"/>
              <a:cs typeface="Segoe UI" panose="020B0502040204020203" pitchFamily="34" charset="0"/>
            </a:rPr>
            <a:t>dijeliti</a:t>
          </a:r>
          <a:r>
            <a:rPr lang="hr-HR" altLang="sr-Latn-RS" sz="1800" u="sng" dirty="0">
              <a:latin typeface="+mn-lt"/>
              <a:cs typeface="Segoe UI" panose="020B0502040204020203" pitchFamily="34" charset="0"/>
            </a:rPr>
            <a:t> </a:t>
          </a:r>
          <a:r>
            <a:rPr lang="hr-HR" altLang="sr-Latn-RS" sz="1800" dirty="0">
              <a:latin typeface="+mn-lt"/>
              <a:cs typeface="Segoe UI" panose="020B0502040204020203" pitchFamily="34" charset="0"/>
            </a:rPr>
            <a:t>podaci znanstvenog istraživanja među znanstvenicima?</a:t>
          </a:r>
          <a:endParaRPr lang="en-US" sz="1800" dirty="0">
            <a:latin typeface="+mn-lt"/>
            <a:cs typeface="Segoe UI" panose="020B0502040204020203" pitchFamily="34" charset="0"/>
          </a:endParaRPr>
        </a:p>
      </dgm:t>
    </dgm:pt>
    <dgm:pt modelId="{27703E95-5711-4828-B1EF-8CDE7F873035}" type="parTrans" cxnId="{D6FC7B61-C823-4382-84ED-F201D1E43FAF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43E8EA-BA73-4974-8EF0-1B3EC5A133B4}" type="sibTrans" cxnId="{D6FC7B61-C823-4382-84ED-F201D1E43FAF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640FC8-983F-412F-8D86-0771BEB47ADE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hr-HR" altLang="sr-Latn-RS" sz="1800" dirty="0">
              <a:latin typeface="+mn-lt"/>
              <a:cs typeface="Segoe UI" panose="020B0502040204020203" pitchFamily="34" charset="0"/>
            </a:rPr>
            <a:t>Pod kojim će se uvjetima </a:t>
          </a:r>
          <a:r>
            <a:rPr lang="hr-HR" altLang="sr-Latn-RS" sz="1800" u="sng" dirty="0">
              <a:latin typeface="+mn-lt"/>
              <a:cs typeface="Segoe UI" panose="020B0502040204020203" pitchFamily="34" charset="0"/>
            </a:rPr>
            <a:t>omogućiti </a:t>
          </a:r>
          <a:r>
            <a:rPr lang="hr-HR" altLang="sr-Latn-RS" sz="1800" b="1" u="sng" dirty="0">
              <a:latin typeface="+mn-lt"/>
              <a:cs typeface="Segoe UI" panose="020B0502040204020203" pitchFamily="34" charset="0"/>
            </a:rPr>
            <a:t>pristup</a:t>
          </a:r>
          <a:r>
            <a:rPr lang="hr-HR" altLang="sr-Latn-RS" sz="1800" dirty="0">
              <a:latin typeface="+mn-lt"/>
              <a:cs typeface="Segoe UI" panose="020B0502040204020203" pitchFamily="34" charset="0"/>
            </a:rPr>
            <a:t> podacima znanstvenog istraživanja?</a:t>
          </a:r>
          <a:endParaRPr lang="en-US" sz="1800" dirty="0">
            <a:latin typeface="+mn-lt"/>
            <a:cs typeface="Segoe UI" panose="020B0502040204020203" pitchFamily="34" charset="0"/>
          </a:endParaRPr>
        </a:p>
      </dgm:t>
    </dgm:pt>
    <dgm:pt modelId="{CB5267D9-8BE3-430D-AB25-601C16053AFA}" type="parTrans" cxnId="{30FE07B4-069E-4AD7-84F2-ED65DC44DA63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C36B2D-EE6A-4BEF-A72D-8D3DBA613D93}" type="sibTrans" cxnId="{30FE07B4-069E-4AD7-84F2-ED65DC44DA63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C96E13-8D2E-4E77-8011-78965E8F53F2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hr-HR" altLang="sr-Latn-RS" sz="1800" dirty="0">
              <a:latin typeface="+mn-lt"/>
              <a:cs typeface="Segoe UI" panose="020B0502040204020203" pitchFamily="34" charset="0"/>
            </a:rPr>
            <a:t>Koji će </a:t>
          </a:r>
          <a:r>
            <a:rPr lang="hr-HR" altLang="sr-Latn-RS" sz="1800" u="sng" dirty="0">
              <a:latin typeface="+mn-lt"/>
              <a:cs typeface="Segoe UI" panose="020B0502040204020203" pitchFamily="34" charset="0"/>
            </a:rPr>
            <a:t>oblik </a:t>
          </a:r>
          <a:r>
            <a:rPr lang="hr-HR" altLang="sr-Latn-RS" sz="1800" b="1" u="sng" dirty="0">
              <a:latin typeface="+mn-lt"/>
              <a:cs typeface="Segoe UI" panose="020B0502040204020203" pitchFamily="34" charset="0"/>
            </a:rPr>
            <a:t>programske podrške</a:t>
          </a:r>
          <a:r>
            <a:rPr lang="hr-HR" altLang="sr-Latn-RS" sz="1800" dirty="0">
              <a:latin typeface="+mn-lt"/>
              <a:cs typeface="Segoe UI" panose="020B0502040204020203" pitchFamily="34" charset="0"/>
            </a:rPr>
            <a:t> rabiti digitalna knjižnica podataka istraživanja?</a:t>
          </a:r>
          <a:endParaRPr lang="en-US" sz="1800" dirty="0">
            <a:latin typeface="+mn-lt"/>
            <a:cs typeface="Segoe UI" panose="020B0502040204020203" pitchFamily="34" charset="0"/>
          </a:endParaRPr>
        </a:p>
      </dgm:t>
    </dgm:pt>
    <dgm:pt modelId="{17D62637-24DA-4A88-B543-D431E40149A9}" type="parTrans" cxnId="{7F430673-6A85-477D-9E40-BBD662DE9FB0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E1978A-1325-4DA3-8D9A-F96EB425C4D2}" type="sibTrans" cxnId="{7F430673-6A85-477D-9E40-BBD662DE9FB0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2967950-BF68-4CBB-B78E-40BB03E247DE}" type="pres">
      <dgm:prSet presAssocID="{04BBFCF2-B531-4F26-8285-9605E987078A}" presName="linearFlow" presStyleCnt="0">
        <dgm:presLayoutVars>
          <dgm:dir/>
          <dgm:resizeHandles val="exact"/>
        </dgm:presLayoutVars>
      </dgm:prSet>
      <dgm:spPr/>
    </dgm:pt>
    <dgm:pt modelId="{52C49D38-AA7F-4D37-951A-AECE6BF5F72D}" type="pres">
      <dgm:prSet presAssocID="{40EAF931-C29A-4398-83E0-8B4880B8F353}" presName="composite" presStyleCnt="0"/>
      <dgm:spPr/>
    </dgm:pt>
    <dgm:pt modelId="{7938B747-25C3-493F-8100-AA8D5C3F85BD}" type="pres">
      <dgm:prSet presAssocID="{40EAF931-C29A-4398-83E0-8B4880B8F35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D5CF8F3-05D6-4574-8851-4D208E95623C}" type="pres">
      <dgm:prSet presAssocID="{40EAF931-C29A-4398-83E0-8B4880B8F353}" presName="txShp" presStyleLbl="node1" presStyleIdx="0" presStyleCnt="4">
        <dgm:presLayoutVars>
          <dgm:bulletEnabled val="1"/>
        </dgm:presLayoutVars>
      </dgm:prSet>
      <dgm:spPr/>
    </dgm:pt>
    <dgm:pt modelId="{024BB690-ACF1-4791-8653-6FFDDCEE5B0D}" type="pres">
      <dgm:prSet presAssocID="{C8005630-00DA-4A7C-8D56-FB0939F00DAE}" presName="spacing" presStyleCnt="0"/>
      <dgm:spPr/>
    </dgm:pt>
    <dgm:pt modelId="{B21B6078-41A8-4E4E-B712-97BD2D43333B}" type="pres">
      <dgm:prSet presAssocID="{6CDA565B-5D56-4AB1-89F3-3B61EE7F8D93}" presName="composite" presStyleCnt="0"/>
      <dgm:spPr/>
    </dgm:pt>
    <dgm:pt modelId="{5219B4A7-ACA4-4D0A-9368-33C7FD7705CF}" type="pres">
      <dgm:prSet presAssocID="{6CDA565B-5D56-4AB1-89F3-3B61EE7F8D93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67ABC01E-4C6C-4AD7-8AE3-9F1BB220BC2D}" type="pres">
      <dgm:prSet presAssocID="{6CDA565B-5D56-4AB1-89F3-3B61EE7F8D93}" presName="txShp" presStyleLbl="node1" presStyleIdx="1" presStyleCnt="4">
        <dgm:presLayoutVars>
          <dgm:bulletEnabled val="1"/>
        </dgm:presLayoutVars>
      </dgm:prSet>
      <dgm:spPr/>
    </dgm:pt>
    <dgm:pt modelId="{6E300911-E315-4DA7-8CA5-A9B9F747535C}" type="pres">
      <dgm:prSet presAssocID="{EE43E8EA-BA73-4974-8EF0-1B3EC5A133B4}" presName="spacing" presStyleCnt="0"/>
      <dgm:spPr/>
    </dgm:pt>
    <dgm:pt modelId="{D7DCEA63-644B-4A43-ADBA-F46623662EEB}" type="pres">
      <dgm:prSet presAssocID="{CF640FC8-983F-412F-8D86-0771BEB47ADE}" presName="composite" presStyleCnt="0"/>
      <dgm:spPr/>
    </dgm:pt>
    <dgm:pt modelId="{7403F6CF-5E10-4032-8F9F-5A9AC8C52B34}" type="pres">
      <dgm:prSet presAssocID="{CF640FC8-983F-412F-8D86-0771BEB47AD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66FD24-D3D6-46BC-B4E5-F9FD2BDDEA3F}" type="pres">
      <dgm:prSet presAssocID="{CF640FC8-983F-412F-8D86-0771BEB47ADE}" presName="txShp" presStyleLbl="node1" presStyleIdx="2" presStyleCnt="4">
        <dgm:presLayoutVars>
          <dgm:bulletEnabled val="1"/>
        </dgm:presLayoutVars>
      </dgm:prSet>
      <dgm:spPr/>
    </dgm:pt>
    <dgm:pt modelId="{BEB090E8-4096-43E7-BCCE-6813B9BAB38F}" type="pres">
      <dgm:prSet presAssocID="{CBC36B2D-EE6A-4BEF-A72D-8D3DBA613D93}" presName="spacing" presStyleCnt="0"/>
      <dgm:spPr/>
    </dgm:pt>
    <dgm:pt modelId="{27B488D1-F606-4444-B665-5A068334FA18}" type="pres">
      <dgm:prSet presAssocID="{1CC96E13-8D2E-4E77-8011-78965E8F53F2}" presName="composite" presStyleCnt="0"/>
      <dgm:spPr/>
    </dgm:pt>
    <dgm:pt modelId="{E851589C-4958-4F61-92D1-1AAB5C4C57C0}" type="pres">
      <dgm:prSet presAssocID="{1CC96E13-8D2E-4E77-8011-78965E8F53F2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FB46C7C-6474-43E2-AC6D-1A7B5D547191}" type="pres">
      <dgm:prSet presAssocID="{1CC96E13-8D2E-4E77-8011-78965E8F53F2}" presName="txShp" presStyleLbl="node1" presStyleIdx="3" presStyleCnt="4">
        <dgm:presLayoutVars>
          <dgm:bulletEnabled val="1"/>
        </dgm:presLayoutVars>
      </dgm:prSet>
      <dgm:spPr/>
    </dgm:pt>
  </dgm:ptLst>
  <dgm:cxnLst>
    <dgm:cxn modelId="{604D881F-70DD-46E1-9D1F-6D4FD0D23F95}" type="presOf" srcId="{CF640FC8-983F-412F-8D86-0771BEB47ADE}" destId="{9466FD24-D3D6-46BC-B4E5-F9FD2BDDEA3F}" srcOrd="0" destOrd="0" presId="urn:microsoft.com/office/officeart/2005/8/layout/vList3"/>
    <dgm:cxn modelId="{D6FC7B61-C823-4382-84ED-F201D1E43FAF}" srcId="{04BBFCF2-B531-4F26-8285-9605E987078A}" destId="{6CDA565B-5D56-4AB1-89F3-3B61EE7F8D93}" srcOrd="1" destOrd="0" parTransId="{27703E95-5711-4828-B1EF-8CDE7F873035}" sibTransId="{EE43E8EA-BA73-4974-8EF0-1B3EC5A133B4}"/>
    <dgm:cxn modelId="{6F1A0F49-C02C-4516-AA8A-F561AA4CD097}" type="presOf" srcId="{6CDA565B-5D56-4AB1-89F3-3B61EE7F8D93}" destId="{67ABC01E-4C6C-4AD7-8AE3-9F1BB220BC2D}" srcOrd="0" destOrd="0" presId="urn:microsoft.com/office/officeart/2005/8/layout/vList3"/>
    <dgm:cxn modelId="{6825A96D-00B0-4130-8619-C29530A9CAEE}" type="presOf" srcId="{40EAF931-C29A-4398-83E0-8B4880B8F353}" destId="{5D5CF8F3-05D6-4574-8851-4D208E95623C}" srcOrd="0" destOrd="0" presId="urn:microsoft.com/office/officeart/2005/8/layout/vList3"/>
    <dgm:cxn modelId="{7F430673-6A85-477D-9E40-BBD662DE9FB0}" srcId="{04BBFCF2-B531-4F26-8285-9605E987078A}" destId="{1CC96E13-8D2E-4E77-8011-78965E8F53F2}" srcOrd="3" destOrd="0" parTransId="{17D62637-24DA-4A88-B543-D431E40149A9}" sibTransId="{50E1978A-1325-4DA3-8D9A-F96EB425C4D2}"/>
    <dgm:cxn modelId="{D1F77E83-EBB4-419B-99F9-9EFE76E71482}" type="presOf" srcId="{04BBFCF2-B531-4F26-8285-9605E987078A}" destId="{42967950-BF68-4CBB-B78E-40BB03E247DE}" srcOrd="0" destOrd="0" presId="urn:microsoft.com/office/officeart/2005/8/layout/vList3"/>
    <dgm:cxn modelId="{815E228E-C677-423E-AEF5-6C170BA460C3}" type="presOf" srcId="{1CC96E13-8D2E-4E77-8011-78965E8F53F2}" destId="{BFB46C7C-6474-43E2-AC6D-1A7B5D547191}" srcOrd="0" destOrd="0" presId="urn:microsoft.com/office/officeart/2005/8/layout/vList3"/>
    <dgm:cxn modelId="{087E89A4-C32F-4E6F-AD56-77AD7EC0F4AF}" srcId="{04BBFCF2-B531-4F26-8285-9605E987078A}" destId="{40EAF931-C29A-4398-83E0-8B4880B8F353}" srcOrd="0" destOrd="0" parTransId="{8AC9DA73-233E-4FE1-877D-55ADB2AE6E21}" sibTransId="{C8005630-00DA-4A7C-8D56-FB0939F00DAE}"/>
    <dgm:cxn modelId="{30FE07B4-069E-4AD7-84F2-ED65DC44DA63}" srcId="{04BBFCF2-B531-4F26-8285-9605E987078A}" destId="{CF640FC8-983F-412F-8D86-0771BEB47ADE}" srcOrd="2" destOrd="0" parTransId="{CB5267D9-8BE3-430D-AB25-601C16053AFA}" sibTransId="{CBC36B2D-EE6A-4BEF-A72D-8D3DBA613D93}"/>
    <dgm:cxn modelId="{BD2F5A2B-0D6B-4AED-9B05-8F8BAC37F532}" type="presParOf" srcId="{42967950-BF68-4CBB-B78E-40BB03E247DE}" destId="{52C49D38-AA7F-4D37-951A-AECE6BF5F72D}" srcOrd="0" destOrd="0" presId="urn:microsoft.com/office/officeart/2005/8/layout/vList3"/>
    <dgm:cxn modelId="{0C030360-DAC4-4FC0-89BE-363667BBA856}" type="presParOf" srcId="{52C49D38-AA7F-4D37-951A-AECE6BF5F72D}" destId="{7938B747-25C3-493F-8100-AA8D5C3F85BD}" srcOrd="0" destOrd="0" presId="urn:microsoft.com/office/officeart/2005/8/layout/vList3"/>
    <dgm:cxn modelId="{7A71980C-B311-40DE-8D88-B1568207A48A}" type="presParOf" srcId="{52C49D38-AA7F-4D37-951A-AECE6BF5F72D}" destId="{5D5CF8F3-05D6-4574-8851-4D208E95623C}" srcOrd="1" destOrd="0" presId="urn:microsoft.com/office/officeart/2005/8/layout/vList3"/>
    <dgm:cxn modelId="{E4F23CEA-5427-4955-BFE1-FD433CB0B820}" type="presParOf" srcId="{42967950-BF68-4CBB-B78E-40BB03E247DE}" destId="{024BB690-ACF1-4791-8653-6FFDDCEE5B0D}" srcOrd="1" destOrd="0" presId="urn:microsoft.com/office/officeart/2005/8/layout/vList3"/>
    <dgm:cxn modelId="{7211450F-A18B-47A0-94B1-7B91E84BB89C}" type="presParOf" srcId="{42967950-BF68-4CBB-B78E-40BB03E247DE}" destId="{B21B6078-41A8-4E4E-B712-97BD2D43333B}" srcOrd="2" destOrd="0" presId="urn:microsoft.com/office/officeart/2005/8/layout/vList3"/>
    <dgm:cxn modelId="{E127656C-78BD-4986-A5A8-418A47C71848}" type="presParOf" srcId="{B21B6078-41A8-4E4E-B712-97BD2D43333B}" destId="{5219B4A7-ACA4-4D0A-9368-33C7FD7705CF}" srcOrd="0" destOrd="0" presId="urn:microsoft.com/office/officeart/2005/8/layout/vList3"/>
    <dgm:cxn modelId="{D0686A66-77F1-4728-84F8-A1E73FBDB58F}" type="presParOf" srcId="{B21B6078-41A8-4E4E-B712-97BD2D43333B}" destId="{67ABC01E-4C6C-4AD7-8AE3-9F1BB220BC2D}" srcOrd="1" destOrd="0" presId="urn:microsoft.com/office/officeart/2005/8/layout/vList3"/>
    <dgm:cxn modelId="{966807F4-9B44-42EE-8D60-66037B081D38}" type="presParOf" srcId="{42967950-BF68-4CBB-B78E-40BB03E247DE}" destId="{6E300911-E315-4DA7-8CA5-A9B9F747535C}" srcOrd="3" destOrd="0" presId="urn:microsoft.com/office/officeart/2005/8/layout/vList3"/>
    <dgm:cxn modelId="{9E8A5A47-A168-430B-8FE1-DCA6AC9B792D}" type="presParOf" srcId="{42967950-BF68-4CBB-B78E-40BB03E247DE}" destId="{D7DCEA63-644B-4A43-ADBA-F46623662EEB}" srcOrd="4" destOrd="0" presId="urn:microsoft.com/office/officeart/2005/8/layout/vList3"/>
    <dgm:cxn modelId="{668C0E8E-3AD3-4778-AA7C-6061E1B12D14}" type="presParOf" srcId="{D7DCEA63-644B-4A43-ADBA-F46623662EEB}" destId="{7403F6CF-5E10-4032-8F9F-5A9AC8C52B34}" srcOrd="0" destOrd="0" presId="urn:microsoft.com/office/officeart/2005/8/layout/vList3"/>
    <dgm:cxn modelId="{56179D1E-0892-4F90-A423-F009A85E54D7}" type="presParOf" srcId="{D7DCEA63-644B-4A43-ADBA-F46623662EEB}" destId="{9466FD24-D3D6-46BC-B4E5-F9FD2BDDEA3F}" srcOrd="1" destOrd="0" presId="urn:microsoft.com/office/officeart/2005/8/layout/vList3"/>
    <dgm:cxn modelId="{2985EDFB-84BA-41D7-9DF2-78112369E095}" type="presParOf" srcId="{42967950-BF68-4CBB-B78E-40BB03E247DE}" destId="{BEB090E8-4096-43E7-BCCE-6813B9BAB38F}" srcOrd="5" destOrd="0" presId="urn:microsoft.com/office/officeart/2005/8/layout/vList3"/>
    <dgm:cxn modelId="{80747E48-22A6-4679-BC8B-CC50EE173D03}" type="presParOf" srcId="{42967950-BF68-4CBB-B78E-40BB03E247DE}" destId="{27B488D1-F606-4444-B665-5A068334FA18}" srcOrd="6" destOrd="0" presId="urn:microsoft.com/office/officeart/2005/8/layout/vList3"/>
    <dgm:cxn modelId="{86511D3C-228F-4461-87C8-2AC6B4E3D0C9}" type="presParOf" srcId="{27B488D1-F606-4444-B665-5A068334FA18}" destId="{E851589C-4958-4F61-92D1-1AAB5C4C57C0}" srcOrd="0" destOrd="0" presId="urn:microsoft.com/office/officeart/2005/8/layout/vList3"/>
    <dgm:cxn modelId="{A9041E55-AE18-4201-A769-52AC001AD882}" type="presParOf" srcId="{27B488D1-F606-4444-B665-5A068334FA18}" destId="{BFB46C7C-6474-43E2-AC6D-1A7B5D5471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57E13-1EB3-4847-B805-7E3DCFD45B6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ED5D3-C60F-4D9B-B4AA-E40DC5D8C4F4}">
      <dgm:prSet phldrT="[Text]"/>
      <dgm:spPr>
        <a:solidFill>
          <a:srgbClr val="0070C0"/>
        </a:solidFill>
      </dgm:spPr>
      <dgm:t>
        <a:bodyPr/>
        <a:lstStyle/>
        <a:p>
          <a:r>
            <a:rPr lang="hr-HR" b="1" dirty="0"/>
            <a:t>ZAJEDNICE</a:t>
          </a:r>
          <a:endParaRPr lang="en-US" b="1" dirty="0">
            <a:solidFill>
              <a:schemeClr val="bg1"/>
            </a:solidFill>
          </a:endParaRPr>
        </a:p>
      </dgm:t>
    </dgm:pt>
    <dgm:pt modelId="{591C54AB-1327-4E05-BF17-0F7C2D2DE2CE}" type="parTrans" cxnId="{F18D5BD3-0672-4699-996C-67ED8A3E0CE4}">
      <dgm:prSet/>
      <dgm:spPr/>
      <dgm:t>
        <a:bodyPr/>
        <a:lstStyle/>
        <a:p>
          <a:endParaRPr lang="en-US"/>
        </a:p>
      </dgm:t>
    </dgm:pt>
    <dgm:pt modelId="{3FAC72E4-C163-41F6-B43F-B536FC359431}" type="sibTrans" cxnId="{F18D5BD3-0672-4699-996C-67ED8A3E0CE4}">
      <dgm:prSet/>
      <dgm:spPr/>
      <dgm:t>
        <a:bodyPr/>
        <a:lstStyle/>
        <a:p>
          <a:endParaRPr lang="en-US"/>
        </a:p>
      </dgm:t>
    </dgm:pt>
    <dgm:pt modelId="{53E7F4BB-303C-42DA-BAA5-1D73B915F3E7}">
      <dgm:prSet phldrT="[Text]"/>
      <dgm:spPr/>
      <dgm:t>
        <a:bodyPr/>
        <a:lstStyle/>
        <a:p>
          <a:endParaRPr lang="en-US" dirty="0"/>
        </a:p>
      </dgm:t>
    </dgm:pt>
    <dgm:pt modelId="{E57F9D66-D252-465F-8B74-B460C493E5B2}" type="parTrans" cxnId="{1EEB1B12-9B4A-4D92-966B-DFD8385F96BE}">
      <dgm:prSet/>
      <dgm:spPr/>
      <dgm:t>
        <a:bodyPr/>
        <a:lstStyle/>
        <a:p>
          <a:endParaRPr lang="en-US"/>
        </a:p>
      </dgm:t>
    </dgm:pt>
    <dgm:pt modelId="{E6E12BDA-7C06-44AC-B000-9998579DE67F}" type="sibTrans" cxnId="{1EEB1B12-9B4A-4D92-966B-DFD8385F96BE}">
      <dgm:prSet/>
      <dgm:spPr/>
      <dgm:t>
        <a:bodyPr/>
        <a:lstStyle/>
        <a:p>
          <a:endParaRPr lang="en-US"/>
        </a:p>
      </dgm:t>
    </dgm:pt>
    <dgm:pt modelId="{3696D9F3-5B94-43C5-ACCC-5C9E8CB33257}">
      <dgm:prSet phldrT="[Text]" custT="1"/>
      <dgm:spPr>
        <a:solidFill>
          <a:schemeClr val="bg1"/>
        </a:solidFill>
      </dgm:spPr>
      <dgm:t>
        <a:bodyPr/>
        <a:lstStyle/>
        <a:p>
          <a:r>
            <a:rPr lang="hr-HR" sz="1600" b="1" i="1" dirty="0"/>
            <a:t>Research Data </a:t>
          </a:r>
          <a:r>
            <a:rPr lang="hr-HR" sz="1600" b="1" i="1" dirty="0" err="1"/>
            <a:t>Alliance</a:t>
          </a:r>
          <a:r>
            <a:rPr lang="hr-HR" sz="1600" b="1" i="1" dirty="0"/>
            <a:t> </a:t>
          </a:r>
          <a:r>
            <a:rPr lang="hr-HR" sz="1600" dirty="0"/>
            <a:t>(</a:t>
          </a:r>
          <a:r>
            <a:rPr lang="hr-HR" sz="1600" dirty="0">
              <a:hlinkClick xmlns:r="http://schemas.openxmlformats.org/officeDocument/2006/relationships" r:id="rId1"/>
            </a:rPr>
            <a:t>https://www.rd-alliance.org/</a:t>
          </a:r>
          <a:r>
            <a:rPr lang="hr-HR" sz="1600" dirty="0"/>
            <a:t>)</a:t>
          </a:r>
          <a:endParaRPr lang="en-US" sz="1600" b="0" dirty="0">
            <a:solidFill>
              <a:schemeClr val="bg1">
                <a:lumMod val="50000"/>
              </a:schemeClr>
            </a:solidFill>
          </a:endParaRPr>
        </a:p>
      </dgm:t>
    </dgm:pt>
    <dgm:pt modelId="{931B90AD-AE85-411B-AF3F-B2D431867378}" type="parTrans" cxnId="{05C725C4-8C8D-4475-B472-4A412393A126}">
      <dgm:prSet/>
      <dgm:spPr/>
      <dgm:t>
        <a:bodyPr/>
        <a:lstStyle/>
        <a:p>
          <a:endParaRPr lang="en-US"/>
        </a:p>
      </dgm:t>
    </dgm:pt>
    <dgm:pt modelId="{C61D2480-DCED-454F-A7C3-19D1FA46B94C}" type="sibTrans" cxnId="{05C725C4-8C8D-4475-B472-4A412393A126}">
      <dgm:prSet/>
      <dgm:spPr/>
      <dgm:t>
        <a:bodyPr/>
        <a:lstStyle/>
        <a:p>
          <a:endParaRPr lang="en-US"/>
        </a:p>
      </dgm:t>
    </dgm:pt>
    <dgm:pt modelId="{11FCC1F3-1CC3-4EEB-95A9-8384E6780DC3}">
      <dgm:prSet phldrT="[Text]"/>
      <dgm:spPr>
        <a:solidFill>
          <a:srgbClr val="0070C0"/>
        </a:solidFill>
      </dgm:spPr>
      <dgm:t>
        <a:bodyPr/>
        <a:lstStyle/>
        <a:p>
          <a:r>
            <a:rPr lang="hr-HR" b="1" dirty="0"/>
            <a:t>PORTALI</a:t>
          </a:r>
          <a:endParaRPr lang="en-US" b="1" dirty="0">
            <a:solidFill>
              <a:schemeClr val="bg1"/>
            </a:solidFill>
          </a:endParaRPr>
        </a:p>
      </dgm:t>
    </dgm:pt>
    <dgm:pt modelId="{AB8D16D4-5B9B-47F1-88D1-B0EEA7480F00}" type="parTrans" cxnId="{4DCBB5C6-9A35-44F8-86EA-456F1F33ECEA}">
      <dgm:prSet/>
      <dgm:spPr/>
      <dgm:t>
        <a:bodyPr/>
        <a:lstStyle/>
        <a:p>
          <a:endParaRPr lang="en-US"/>
        </a:p>
      </dgm:t>
    </dgm:pt>
    <dgm:pt modelId="{DA8A9F26-EACB-40FC-BB6D-214B098FD2B4}" type="sibTrans" cxnId="{4DCBB5C6-9A35-44F8-86EA-456F1F33ECEA}">
      <dgm:prSet/>
      <dgm:spPr/>
      <dgm:t>
        <a:bodyPr/>
        <a:lstStyle/>
        <a:p>
          <a:endParaRPr lang="en-US"/>
        </a:p>
      </dgm:t>
    </dgm:pt>
    <dgm:pt modelId="{14260E1E-CFF0-4091-9B65-E6E4EC37790B}">
      <dgm:prSet phldrT="[Text]" phldr="1"/>
      <dgm:spPr/>
      <dgm:t>
        <a:bodyPr/>
        <a:lstStyle/>
        <a:p>
          <a:endParaRPr lang="en-US" dirty="0"/>
        </a:p>
      </dgm:t>
    </dgm:pt>
    <dgm:pt modelId="{944EC8FB-DAEE-4D4D-B6B6-6985BFA67896}" type="parTrans" cxnId="{410CB91C-0711-441B-BE9B-021ABA9F490C}">
      <dgm:prSet/>
      <dgm:spPr/>
      <dgm:t>
        <a:bodyPr/>
        <a:lstStyle/>
        <a:p>
          <a:endParaRPr lang="en-US"/>
        </a:p>
      </dgm:t>
    </dgm:pt>
    <dgm:pt modelId="{0EA6CCD5-A5C5-49FE-B574-11C54D07E3DF}" type="sibTrans" cxnId="{410CB91C-0711-441B-BE9B-021ABA9F490C}">
      <dgm:prSet/>
      <dgm:spPr/>
      <dgm:t>
        <a:bodyPr/>
        <a:lstStyle/>
        <a:p>
          <a:endParaRPr lang="en-US"/>
        </a:p>
      </dgm:t>
    </dgm:pt>
    <dgm:pt modelId="{63FA5BE8-577D-4A12-99F4-774C48095F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r-HR" sz="1600" b="1" dirty="0"/>
            <a:t>Data </a:t>
          </a:r>
          <a:r>
            <a:rPr lang="hr-HR" sz="1600" b="1" dirty="0" err="1"/>
            <a:t>Hub</a:t>
          </a:r>
          <a:r>
            <a:rPr lang="hr-HR" sz="1600" b="1" dirty="0"/>
            <a:t> </a:t>
          </a:r>
          <a:r>
            <a:rPr lang="hr-HR" sz="1600" dirty="0"/>
            <a:t>(</a:t>
          </a:r>
          <a:r>
            <a:rPr lang="hr-HR" sz="1600" dirty="0">
              <a:hlinkClick xmlns:r="http://schemas.openxmlformats.org/officeDocument/2006/relationships" r:id="rId2"/>
            </a:rPr>
            <a:t>https://datahub.io/</a:t>
          </a:r>
          <a:r>
            <a:rPr lang="hr-HR" sz="1600" dirty="0"/>
            <a:t>)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F358F3DF-1C96-44FD-9C9C-8C5D08F565BF}" type="parTrans" cxnId="{E3BB3306-4701-4F07-A9A7-C0BCC1230103}">
      <dgm:prSet/>
      <dgm:spPr/>
      <dgm:t>
        <a:bodyPr/>
        <a:lstStyle/>
        <a:p>
          <a:endParaRPr lang="en-US"/>
        </a:p>
      </dgm:t>
    </dgm:pt>
    <dgm:pt modelId="{90CE5AAE-72D4-4932-94A8-5155F09BBF8A}" type="sibTrans" cxnId="{E3BB3306-4701-4F07-A9A7-C0BCC1230103}">
      <dgm:prSet/>
      <dgm:spPr/>
      <dgm:t>
        <a:bodyPr/>
        <a:lstStyle/>
        <a:p>
          <a:endParaRPr lang="en-US"/>
        </a:p>
      </dgm:t>
    </dgm:pt>
    <dgm:pt modelId="{D194C942-B5DE-4182-A341-35D9563EE4DC}">
      <dgm:prSet phldrT="[Text]"/>
      <dgm:spPr>
        <a:solidFill>
          <a:srgbClr val="0070C0"/>
        </a:solidFill>
      </dgm:spPr>
      <dgm:t>
        <a:bodyPr/>
        <a:lstStyle/>
        <a:p>
          <a:r>
            <a:rPr lang="hr-HR" b="1" dirty="0"/>
            <a:t>METAPODACI</a:t>
          </a:r>
          <a:endParaRPr lang="en-US" b="1" dirty="0">
            <a:solidFill>
              <a:schemeClr val="bg1"/>
            </a:solidFill>
          </a:endParaRPr>
        </a:p>
      </dgm:t>
    </dgm:pt>
    <dgm:pt modelId="{DDC054AA-EBF2-40F3-8A81-1DA7585E8398}" type="parTrans" cxnId="{F88C6433-BA39-4BD3-B7B4-E17E60C4FD51}">
      <dgm:prSet/>
      <dgm:spPr/>
      <dgm:t>
        <a:bodyPr/>
        <a:lstStyle/>
        <a:p>
          <a:endParaRPr lang="en-US"/>
        </a:p>
      </dgm:t>
    </dgm:pt>
    <dgm:pt modelId="{BAC54CC5-F960-46F1-9662-09CD8E654DBF}" type="sibTrans" cxnId="{F88C6433-BA39-4BD3-B7B4-E17E60C4FD51}">
      <dgm:prSet/>
      <dgm:spPr/>
      <dgm:t>
        <a:bodyPr/>
        <a:lstStyle/>
        <a:p>
          <a:endParaRPr lang="en-US"/>
        </a:p>
      </dgm:t>
    </dgm:pt>
    <dgm:pt modelId="{9229332A-E182-4978-AEC0-D3AFCB35EBE8}">
      <dgm:prSet phldrT="[Text]" phldr="1"/>
      <dgm:spPr/>
      <dgm:t>
        <a:bodyPr/>
        <a:lstStyle/>
        <a:p>
          <a:endParaRPr lang="en-US" dirty="0"/>
        </a:p>
      </dgm:t>
    </dgm:pt>
    <dgm:pt modelId="{BB76A3D3-87CC-4EB6-9E4A-C45561E47B3C}" type="parTrans" cxnId="{180D9A15-4CAF-487B-AB28-737A454F7904}">
      <dgm:prSet/>
      <dgm:spPr/>
      <dgm:t>
        <a:bodyPr/>
        <a:lstStyle/>
        <a:p>
          <a:endParaRPr lang="en-US"/>
        </a:p>
      </dgm:t>
    </dgm:pt>
    <dgm:pt modelId="{370298FF-1716-404F-8F27-9059E5528170}" type="sibTrans" cxnId="{180D9A15-4CAF-487B-AB28-737A454F7904}">
      <dgm:prSet/>
      <dgm:spPr/>
      <dgm:t>
        <a:bodyPr/>
        <a:lstStyle/>
        <a:p>
          <a:endParaRPr lang="en-US"/>
        </a:p>
      </dgm:t>
    </dgm:pt>
    <dgm:pt modelId="{C83358EE-DE4E-452E-BA9A-516FAF3E2A9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r-HR" sz="1600" b="1" i="1" dirty="0" err="1"/>
            <a:t>The</a:t>
          </a:r>
          <a:r>
            <a:rPr lang="hr-HR" sz="1600" b="1" i="1" dirty="0"/>
            <a:t> </a:t>
          </a:r>
          <a:r>
            <a:rPr lang="hr-HR" sz="1600" b="1" i="1" dirty="0" err="1"/>
            <a:t>DataCite</a:t>
          </a:r>
          <a:r>
            <a:rPr lang="hr-HR" sz="1600" b="1" i="1" dirty="0"/>
            <a:t> </a:t>
          </a:r>
          <a:r>
            <a:rPr lang="hr-HR" sz="1600" b="1" i="1" dirty="0" err="1"/>
            <a:t>Metadata</a:t>
          </a:r>
          <a:r>
            <a:rPr lang="hr-HR" sz="1600" b="1" i="1" dirty="0"/>
            <a:t> </a:t>
          </a:r>
          <a:r>
            <a:rPr lang="hr-HR" sz="1600" b="1" i="1" dirty="0" err="1"/>
            <a:t>Schema</a:t>
          </a:r>
          <a:r>
            <a:rPr lang="hr-HR" sz="1600" b="1" i="1" dirty="0"/>
            <a:t> </a:t>
          </a:r>
          <a:r>
            <a:rPr lang="hr-HR" sz="1600" dirty="0"/>
            <a:t>(</a:t>
          </a:r>
          <a:r>
            <a:rPr lang="hr-HR" sz="1600" dirty="0">
              <a:hlinkClick xmlns:r="http://schemas.openxmlformats.org/officeDocument/2006/relationships" r:id="rId3"/>
            </a:rPr>
            <a:t>https://schema.datacite.org/</a:t>
          </a:r>
          <a:r>
            <a:rPr lang="hr-HR" sz="1600" dirty="0"/>
            <a:t>)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E9140975-C4D9-4EE7-80B7-1D70B17F0FC9}" type="parTrans" cxnId="{A361F54F-97D6-40CB-A045-9C502EC61433}">
      <dgm:prSet/>
      <dgm:spPr/>
      <dgm:t>
        <a:bodyPr/>
        <a:lstStyle/>
        <a:p>
          <a:endParaRPr lang="en-US"/>
        </a:p>
      </dgm:t>
    </dgm:pt>
    <dgm:pt modelId="{886CF6CE-AF5D-4304-8CBE-8BC2416B8FED}" type="sibTrans" cxnId="{A361F54F-97D6-40CB-A045-9C502EC61433}">
      <dgm:prSet/>
      <dgm:spPr/>
      <dgm:t>
        <a:bodyPr/>
        <a:lstStyle/>
        <a:p>
          <a:endParaRPr lang="en-US"/>
        </a:p>
      </dgm:t>
    </dgm:pt>
    <dgm:pt modelId="{EDE6D119-FC53-41E9-8348-A90DA4E000B6}">
      <dgm:prSet custT="1"/>
      <dgm:spPr/>
      <dgm:t>
        <a:bodyPr/>
        <a:lstStyle/>
        <a:p>
          <a:r>
            <a:rPr lang="hr-HR" sz="1600" b="1" i="1" dirty="0"/>
            <a:t>RDA </a:t>
          </a:r>
          <a:r>
            <a:rPr lang="hr-HR" sz="1600" b="1" i="1" dirty="0" err="1"/>
            <a:t>in</a:t>
          </a:r>
          <a:r>
            <a:rPr lang="hr-HR" sz="1600" b="1" i="1" dirty="0"/>
            <a:t> Croatia </a:t>
          </a:r>
          <a:r>
            <a:rPr lang="hr-HR" sz="1600" b="0" dirty="0"/>
            <a:t>(</a:t>
          </a:r>
          <a:r>
            <a:rPr lang="hr-HR" sz="1600" b="0" dirty="0">
              <a:hlinkClick xmlns:r="http://schemas.openxmlformats.org/officeDocument/2006/relationships" r:id="rId4"/>
            </a:rPr>
            <a:t>https://www.rd-alliance.org/groups/rda-croatia</a:t>
          </a:r>
          <a:r>
            <a:rPr lang="hr-HR" sz="1600" b="0" dirty="0"/>
            <a:t>)</a:t>
          </a:r>
          <a:endParaRPr lang="en-US" sz="1600" b="0" dirty="0"/>
        </a:p>
      </dgm:t>
    </dgm:pt>
    <dgm:pt modelId="{2E92A56B-32C5-4BF8-BC95-E189D6DF9978}" type="parTrans" cxnId="{1ED4EF4A-3D5C-475E-B104-DEBE013A0052}">
      <dgm:prSet/>
      <dgm:spPr/>
      <dgm:t>
        <a:bodyPr/>
        <a:lstStyle/>
        <a:p>
          <a:endParaRPr lang="hr-HR"/>
        </a:p>
      </dgm:t>
    </dgm:pt>
    <dgm:pt modelId="{7F37FCAD-830C-4648-B285-E096A97694B8}" type="sibTrans" cxnId="{1ED4EF4A-3D5C-475E-B104-DEBE013A0052}">
      <dgm:prSet/>
      <dgm:spPr/>
      <dgm:t>
        <a:bodyPr/>
        <a:lstStyle/>
        <a:p>
          <a:endParaRPr lang="hr-HR"/>
        </a:p>
      </dgm:t>
    </dgm:pt>
    <dgm:pt modelId="{A4381625-3746-45F6-A82D-B4ADBBF9458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r-HR" sz="1600" b="1" i="1" dirty="0"/>
            <a:t>FAIR </a:t>
          </a:r>
          <a:r>
            <a:rPr lang="hr-HR" sz="1600" b="1" i="1" dirty="0" err="1"/>
            <a:t>Principles</a:t>
          </a:r>
          <a:r>
            <a:rPr lang="hr-HR" sz="1600" b="1" i="1" dirty="0"/>
            <a:t> </a:t>
          </a:r>
          <a:r>
            <a:rPr lang="hr-HR" sz="1600" dirty="0"/>
            <a:t>(</a:t>
          </a:r>
          <a:r>
            <a:rPr lang="hr-HR" sz="1600" dirty="0">
              <a:hlinkClick xmlns:r="http://schemas.openxmlformats.org/officeDocument/2006/relationships" r:id="rId5"/>
            </a:rPr>
            <a:t>https://www.go-fair.org/fair-principles/</a:t>
          </a:r>
          <a:r>
            <a:rPr lang="hr-HR" sz="1600" dirty="0"/>
            <a:t>)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B67E4509-413A-46E6-AEB3-50862F3C1B61}" type="parTrans" cxnId="{8AFC4983-D417-43A8-911C-A6D61A905298}">
      <dgm:prSet/>
      <dgm:spPr/>
      <dgm:t>
        <a:bodyPr/>
        <a:lstStyle/>
        <a:p>
          <a:endParaRPr lang="hr-HR"/>
        </a:p>
      </dgm:t>
    </dgm:pt>
    <dgm:pt modelId="{F50D5E55-1CC3-454D-A164-0ACA4E588030}" type="sibTrans" cxnId="{8AFC4983-D417-43A8-911C-A6D61A905298}">
      <dgm:prSet/>
      <dgm:spPr/>
      <dgm:t>
        <a:bodyPr/>
        <a:lstStyle/>
        <a:p>
          <a:endParaRPr lang="hr-HR"/>
        </a:p>
      </dgm:t>
    </dgm:pt>
    <dgm:pt modelId="{D2B9EF71-0FD9-4063-9404-36616B6F6581}">
      <dgm:prSet phldrT="[Text]" custT="1"/>
      <dgm:spPr>
        <a:solidFill>
          <a:srgbClr val="0070C0"/>
        </a:solidFill>
      </dgm:spPr>
      <dgm:t>
        <a:bodyPr/>
        <a:lstStyle/>
        <a:p>
          <a:r>
            <a:rPr lang="hr-HR" sz="1600" b="1" dirty="0"/>
            <a:t>REPOZITORIJI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85000CB9-9280-466E-8D61-E7EA4FE50D2E}" type="parTrans" cxnId="{21DCC8F7-E3E1-4642-8BF8-CF56FC0A3029}">
      <dgm:prSet/>
      <dgm:spPr/>
      <dgm:t>
        <a:bodyPr/>
        <a:lstStyle/>
        <a:p>
          <a:endParaRPr lang="hr-HR"/>
        </a:p>
      </dgm:t>
    </dgm:pt>
    <dgm:pt modelId="{A9C18871-5C67-4399-B590-11CABDDF01D0}" type="sibTrans" cxnId="{21DCC8F7-E3E1-4642-8BF8-CF56FC0A3029}">
      <dgm:prSet/>
      <dgm:spPr/>
      <dgm:t>
        <a:bodyPr/>
        <a:lstStyle/>
        <a:p>
          <a:endParaRPr lang="hr-HR"/>
        </a:p>
      </dgm:t>
    </dgm:pt>
    <dgm:pt modelId="{A136D2B9-337E-48B2-92C3-FDCD098ED1C6}">
      <dgm:prSet phldrT="[Text]" phldr="1"/>
      <dgm:spPr/>
      <dgm:t>
        <a:bodyPr/>
        <a:lstStyle/>
        <a:p>
          <a:endParaRPr lang="en-US" dirty="0"/>
        </a:p>
      </dgm:t>
    </dgm:pt>
    <dgm:pt modelId="{052FD855-5D0B-4AD1-BC15-AEA717FC793C}" type="parTrans" cxnId="{BBCD70E2-D600-4B07-AB3D-10D77961EEB2}">
      <dgm:prSet/>
      <dgm:spPr/>
      <dgm:t>
        <a:bodyPr/>
        <a:lstStyle/>
        <a:p>
          <a:endParaRPr lang="hr-HR"/>
        </a:p>
      </dgm:t>
    </dgm:pt>
    <dgm:pt modelId="{BEAFF7FF-5425-472A-9A67-0467D503E4E6}" type="sibTrans" cxnId="{BBCD70E2-D600-4B07-AB3D-10D77961EEB2}">
      <dgm:prSet/>
      <dgm:spPr/>
      <dgm:t>
        <a:bodyPr/>
        <a:lstStyle/>
        <a:p>
          <a:endParaRPr lang="hr-HR"/>
        </a:p>
      </dgm:t>
    </dgm:pt>
    <dgm:pt modelId="{D9E0EA81-7B33-45FA-807C-10FAC009202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r-HR" sz="1600" b="1" i="1" dirty="0"/>
            <a:t>re3Data.org </a:t>
          </a:r>
          <a:r>
            <a:rPr lang="hr-HR" sz="1600" dirty="0"/>
            <a:t>(</a:t>
          </a:r>
          <a:r>
            <a:rPr lang="hr-HR" sz="1600" dirty="0">
              <a:hlinkClick xmlns:r="http://schemas.openxmlformats.org/officeDocument/2006/relationships" r:id="rId6"/>
            </a:rPr>
            <a:t>https://www.re3data.org/</a:t>
          </a:r>
          <a:r>
            <a:rPr lang="hr-HR" sz="1600" dirty="0"/>
            <a:t>) – registar repozitorija istraživačkih podataka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CD1D006A-C57D-4039-940D-86A633798406}" type="parTrans" cxnId="{06F8617F-16DF-42DE-BBC0-BA0B2CC37896}">
      <dgm:prSet/>
      <dgm:spPr/>
      <dgm:t>
        <a:bodyPr/>
        <a:lstStyle/>
        <a:p>
          <a:endParaRPr lang="hr-HR"/>
        </a:p>
      </dgm:t>
    </dgm:pt>
    <dgm:pt modelId="{8742B12D-2EF4-4639-B27F-8C16F553C109}" type="sibTrans" cxnId="{06F8617F-16DF-42DE-BBC0-BA0B2CC37896}">
      <dgm:prSet/>
      <dgm:spPr/>
      <dgm:t>
        <a:bodyPr/>
        <a:lstStyle/>
        <a:p>
          <a:endParaRPr lang="hr-HR"/>
        </a:p>
      </dgm:t>
    </dgm:pt>
    <dgm:pt modelId="{A5EE14BF-71A8-4AE0-9F80-E03FF34FFB4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r-HR" sz="1600" b="1" dirty="0" err="1"/>
            <a:t>Zenodo</a:t>
          </a:r>
          <a:r>
            <a:rPr lang="hr-HR" sz="1600" dirty="0"/>
            <a:t> (</a:t>
          </a:r>
          <a:r>
            <a:rPr lang="hr-HR" sz="1600" dirty="0">
              <a:hlinkClick xmlns:r="http://schemas.openxmlformats.org/officeDocument/2006/relationships" r:id="rId7"/>
            </a:rPr>
            <a:t>https://zenodo.org/</a:t>
          </a:r>
          <a:r>
            <a:rPr lang="hr-HR" sz="1600" dirty="0"/>
            <a:t>) – repozitorij podataka istraživanja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E7D5A852-3E2A-48EB-968F-2DB7AA6EB3B4}" type="parTrans" cxnId="{A7241350-4F7D-4974-8DBA-6A9AB55AA84D}">
      <dgm:prSet/>
      <dgm:spPr/>
      <dgm:t>
        <a:bodyPr/>
        <a:lstStyle/>
        <a:p>
          <a:endParaRPr lang="hr-HR"/>
        </a:p>
      </dgm:t>
    </dgm:pt>
    <dgm:pt modelId="{F43DF12B-363D-4810-B0DD-8CBFBDF5B558}" type="sibTrans" cxnId="{A7241350-4F7D-4974-8DBA-6A9AB55AA84D}">
      <dgm:prSet/>
      <dgm:spPr/>
      <dgm:t>
        <a:bodyPr/>
        <a:lstStyle/>
        <a:p>
          <a:endParaRPr lang="hr-HR"/>
        </a:p>
      </dgm:t>
    </dgm:pt>
    <dgm:pt modelId="{6494825A-C2DD-4667-83CE-D52ED8CD01E2}">
      <dgm:prSet phldrT="[Text]" custT="1"/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hr-HR" sz="1600" b="1" dirty="0"/>
            <a:t>OPĆE SMJERNICE</a:t>
          </a:r>
          <a:endParaRPr lang="en-US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6B5187BB-BF29-4528-B2E0-5A34C9E728D6}" type="parTrans" cxnId="{8E45CF72-6A0C-47BE-9318-C9603EA3DA63}">
      <dgm:prSet/>
      <dgm:spPr/>
      <dgm:t>
        <a:bodyPr/>
        <a:lstStyle/>
        <a:p>
          <a:endParaRPr lang="hr-HR"/>
        </a:p>
      </dgm:t>
    </dgm:pt>
    <dgm:pt modelId="{785A80B3-88C4-45D6-A20D-114A4E798AAA}" type="sibTrans" cxnId="{8E45CF72-6A0C-47BE-9318-C9603EA3DA63}">
      <dgm:prSet/>
      <dgm:spPr/>
      <dgm:t>
        <a:bodyPr/>
        <a:lstStyle/>
        <a:p>
          <a:endParaRPr lang="hr-HR"/>
        </a:p>
      </dgm:t>
    </dgm:pt>
    <dgm:pt modelId="{832907AA-B085-42DF-B790-7C6E172B2933}">
      <dgm:prSet custT="1"/>
      <dgm:spPr/>
      <dgm:t>
        <a:bodyPr/>
        <a:lstStyle/>
        <a:p>
          <a:r>
            <a:rPr lang="hr-HR" sz="1050" b="1" dirty="0"/>
            <a:t>23 smjernice: podrška za upravljanje istraživačkim podacima </a:t>
          </a:r>
          <a:r>
            <a:rPr lang="hr-HR" sz="1050" dirty="0"/>
            <a:t>(</a:t>
          </a:r>
          <a:r>
            <a:rPr lang="hr-HR" sz="1050" dirty="0">
              <a:hlinkClick xmlns:r="http://schemas.openxmlformats.org/officeDocument/2006/relationships" r:id="rId8"/>
            </a:rPr>
            <a:t>https://www.srce.unizg.hr/files/srce/docs/RDA/23things_v1.0_20200130.pdf</a:t>
          </a:r>
          <a:r>
            <a:rPr lang="hr-HR" sz="1050" dirty="0"/>
            <a:t>)</a:t>
          </a:r>
        </a:p>
      </dgm:t>
    </dgm:pt>
    <dgm:pt modelId="{336B0EA7-DE22-4094-9F16-0915D6D02818}" type="parTrans" cxnId="{BA3AE7C9-762D-4DCF-8BD4-5CF5F2FF7DE9}">
      <dgm:prSet/>
      <dgm:spPr/>
      <dgm:t>
        <a:bodyPr/>
        <a:lstStyle/>
        <a:p>
          <a:endParaRPr lang="hr-HR"/>
        </a:p>
      </dgm:t>
    </dgm:pt>
    <dgm:pt modelId="{98F6B816-7CA2-45FF-A285-F342BEC95FFB}" type="sibTrans" cxnId="{BA3AE7C9-762D-4DCF-8BD4-5CF5F2FF7DE9}">
      <dgm:prSet/>
      <dgm:spPr/>
      <dgm:t>
        <a:bodyPr/>
        <a:lstStyle/>
        <a:p>
          <a:endParaRPr lang="hr-HR"/>
        </a:p>
      </dgm:t>
    </dgm:pt>
    <dgm:pt modelId="{7554E828-6B83-4657-9C79-7C50DED0745F}" type="pres">
      <dgm:prSet presAssocID="{4BD57E13-1EB3-4847-B805-7E3DCFD45B6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53E38F7-62B0-4638-A2CC-746DFE4DF8FE}" type="pres">
      <dgm:prSet presAssocID="{D6DED5D3-C60F-4D9B-B4AA-E40DC5D8C4F4}" presName="composite" presStyleCnt="0"/>
      <dgm:spPr/>
    </dgm:pt>
    <dgm:pt modelId="{D366E8C3-E77E-4156-9CDF-AD4D6D4DEE5D}" type="pres">
      <dgm:prSet presAssocID="{D6DED5D3-C60F-4D9B-B4AA-E40DC5D8C4F4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BB450956-D928-447D-B62A-4A98E15953D8}" type="pres">
      <dgm:prSet presAssocID="{D6DED5D3-C60F-4D9B-B4AA-E40DC5D8C4F4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E644C7F7-7E02-4EC0-BF18-B00713C3D8BB}" type="pres">
      <dgm:prSet presAssocID="{D6DED5D3-C60F-4D9B-B4AA-E40DC5D8C4F4}" presName="Accent" presStyleLbl="parChTrans1D1" presStyleIdx="0" presStyleCnt="5"/>
      <dgm:spPr/>
    </dgm:pt>
    <dgm:pt modelId="{D5569D1D-3176-47E4-BE16-1F317D7A1A55}" type="pres">
      <dgm:prSet presAssocID="{D6DED5D3-C60F-4D9B-B4AA-E40DC5D8C4F4}" presName="Child" presStyleLbl="revTx" presStyleIdx="1" presStyleCnt="9" custScaleY="55699">
        <dgm:presLayoutVars>
          <dgm:chMax val="0"/>
          <dgm:chPref val="0"/>
          <dgm:bulletEnabled val="1"/>
        </dgm:presLayoutVars>
      </dgm:prSet>
      <dgm:spPr/>
    </dgm:pt>
    <dgm:pt modelId="{AE6FD6A3-7074-49EF-B374-AE1D27F71E10}" type="pres">
      <dgm:prSet presAssocID="{3FAC72E4-C163-41F6-B43F-B536FC359431}" presName="sibTrans" presStyleCnt="0"/>
      <dgm:spPr/>
    </dgm:pt>
    <dgm:pt modelId="{33CA22C4-BB60-4E13-ADF0-784AF4C41441}" type="pres">
      <dgm:prSet presAssocID="{11FCC1F3-1CC3-4EEB-95A9-8384E6780DC3}" presName="composite" presStyleCnt="0"/>
      <dgm:spPr/>
    </dgm:pt>
    <dgm:pt modelId="{AC29DF3D-035C-441C-87FF-4979E2173134}" type="pres">
      <dgm:prSet presAssocID="{11FCC1F3-1CC3-4EEB-95A9-8384E6780DC3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BD0CDE78-394A-4E5B-B241-CE09674615F3}" type="pres">
      <dgm:prSet presAssocID="{11FCC1F3-1CC3-4EEB-95A9-8384E6780DC3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BD8A7043-B098-4DC3-B251-03D438AA6E91}" type="pres">
      <dgm:prSet presAssocID="{11FCC1F3-1CC3-4EEB-95A9-8384E6780DC3}" presName="Accent" presStyleLbl="parChTrans1D1" presStyleIdx="1" presStyleCnt="5"/>
      <dgm:spPr/>
    </dgm:pt>
    <dgm:pt modelId="{467C4631-6CCB-4A1B-8B55-79B305A41213}" type="pres">
      <dgm:prSet presAssocID="{11FCC1F3-1CC3-4EEB-95A9-8384E6780DC3}" presName="Child" presStyleLbl="revTx" presStyleIdx="3" presStyleCnt="9" custScaleY="31644">
        <dgm:presLayoutVars>
          <dgm:chMax val="0"/>
          <dgm:chPref val="0"/>
          <dgm:bulletEnabled val="1"/>
        </dgm:presLayoutVars>
      </dgm:prSet>
      <dgm:spPr/>
    </dgm:pt>
    <dgm:pt modelId="{2D181A16-D9D4-4835-8025-199B72BA5C29}" type="pres">
      <dgm:prSet presAssocID="{DA8A9F26-EACB-40FC-BB6D-214B098FD2B4}" presName="sibTrans" presStyleCnt="0"/>
      <dgm:spPr/>
    </dgm:pt>
    <dgm:pt modelId="{0C28A14B-A9C1-47C0-8E27-0A4DD5F47A0B}" type="pres">
      <dgm:prSet presAssocID="{D194C942-B5DE-4182-A341-35D9563EE4DC}" presName="composite" presStyleCnt="0"/>
      <dgm:spPr/>
    </dgm:pt>
    <dgm:pt modelId="{AD747B22-114F-49E3-9A22-3D41856CCF82}" type="pres">
      <dgm:prSet presAssocID="{D194C942-B5DE-4182-A341-35D9563EE4DC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FF503124-8CEC-45C0-8C66-0FE7EF319188}" type="pres">
      <dgm:prSet presAssocID="{D194C942-B5DE-4182-A341-35D9563EE4DC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D487DA30-F35E-4B61-B359-65FCC8C29A5A}" type="pres">
      <dgm:prSet presAssocID="{D194C942-B5DE-4182-A341-35D9563EE4DC}" presName="Accent" presStyleLbl="parChTrans1D1" presStyleIdx="2" presStyleCnt="5"/>
      <dgm:spPr/>
    </dgm:pt>
    <dgm:pt modelId="{B0B80905-5DAD-44DF-8637-165284BF6520}" type="pres">
      <dgm:prSet presAssocID="{D194C942-B5DE-4182-A341-35D9563EE4DC}" presName="Child" presStyleLbl="revTx" presStyleIdx="5" presStyleCnt="9" custScaleY="57199">
        <dgm:presLayoutVars>
          <dgm:chMax val="0"/>
          <dgm:chPref val="0"/>
          <dgm:bulletEnabled val="1"/>
        </dgm:presLayoutVars>
      </dgm:prSet>
      <dgm:spPr/>
    </dgm:pt>
    <dgm:pt modelId="{AA29F8AB-6C9B-412D-9085-6C24FF3420C5}" type="pres">
      <dgm:prSet presAssocID="{BAC54CC5-F960-46F1-9662-09CD8E654DBF}" presName="sibTrans" presStyleCnt="0"/>
      <dgm:spPr/>
    </dgm:pt>
    <dgm:pt modelId="{2F9A0E6E-FAC5-43F1-B688-5B17C122664A}" type="pres">
      <dgm:prSet presAssocID="{D2B9EF71-0FD9-4063-9404-36616B6F6581}" presName="composite" presStyleCnt="0"/>
      <dgm:spPr/>
    </dgm:pt>
    <dgm:pt modelId="{11E0A71B-73FA-4CCE-94B1-6B76B41692D5}" type="pres">
      <dgm:prSet presAssocID="{D2B9EF71-0FD9-4063-9404-36616B6F6581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9C610505-9272-453F-80B1-35AF78C32A99}" type="pres">
      <dgm:prSet presAssocID="{D2B9EF71-0FD9-4063-9404-36616B6F6581}" presName="Parent" presStyleLbl="alignNode1" presStyleIdx="3" presStyleCnt="5" custLinFactNeighborY="-243">
        <dgm:presLayoutVars>
          <dgm:chMax val="3"/>
          <dgm:chPref val="3"/>
          <dgm:bulletEnabled val="1"/>
        </dgm:presLayoutVars>
      </dgm:prSet>
      <dgm:spPr/>
    </dgm:pt>
    <dgm:pt modelId="{248292A1-E4AF-40AD-9774-52401A99F92F}" type="pres">
      <dgm:prSet presAssocID="{D2B9EF71-0FD9-4063-9404-36616B6F6581}" presName="Accent" presStyleLbl="parChTrans1D1" presStyleIdx="3" presStyleCnt="5"/>
      <dgm:spPr/>
    </dgm:pt>
    <dgm:pt modelId="{A12AD3D8-C05C-461E-A293-50EC81857D65}" type="pres">
      <dgm:prSet presAssocID="{D2B9EF71-0FD9-4063-9404-36616B6F6581}" presName="Child" presStyleLbl="revTx" presStyleIdx="7" presStyleCnt="9" custScaleY="79215" custLinFactNeighborY="-1617">
        <dgm:presLayoutVars>
          <dgm:chMax val="0"/>
          <dgm:chPref val="0"/>
          <dgm:bulletEnabled val="1"/>
        </dgm:presLayoutVars>
      </dgm:prSet>
      <dgm:spPr/>
    </dgm:pt>
    <dgm:pt modelId="{2629A659-EE6B-47A9-A8CF-9CDF796140CE}" type="pres">
      <dgm:prSet presAssocID="{A9C18871-5C67-4399-B590-11CABDDF01D0}" presName="sibTrans" presStyleCnt="0"/>
      <dgm:spPr/>
    </dgm:pt>
    <dgm:pt modelId="{19EDD0D5-6D0D-45DE-96B4-813164FB8629}" type="pres">
      <dgm:prSet presAssocID="{6494825A-C2DD-4667-83CE-D52ED8CD01E2}" presName="composite" presStyleCnt="0"/>
      <dgm:spPr/>
    </dgm:pt>
    <dgm:pt modelId="{6B38697D-24FD-4193-B081-C8783D750B4F}" type="pres">
      <dgm:prSet presAssocID="{6494825A-C2DD-4667-83CE-D52ED8CD01E2}" presName="FirstChild" presStyleLbl="revTx" presStyleIdx="8" presStyleCnt="9" custScaleY="73808">
        <dgm:presLayoutVars>
          <dgm:chMax val="0"/>
          <dgm:chPref val="0"/>
          <dgm:bulletEnabled val="1"/>
        </dgm:presLayoutVars>
      </dgm:prSet>
      <dgm:spPr/>
    </dgm:pt>
    <dgm:pt modelId="{ECB17002-A61E-48B4-AB87-3891CE2BE07A}" type="pres">
      <dgm:prSet presAssocID="{6494825A-C2DD-4667-83CE-D52ED8CD01E2}" presName="Parent" presStyleLbl="alignNode1" presStyleIdx="4" presStyleCnt="5" custScaleY="124410">
        <dgm:presLayoutVars>
          <dgm:chMax val="3"/>
          <dgm:chPref val="3"/>
          <dgm:bulletEnabled val="1"/>
        </dgm:presLayoutVars>
      </dgm:prSet>
      <dgm:spPr/>
    </dgm:pt>
    <dgm:pt modelId="{78357E9E-ABE2-45C7-86F8-42EDBA796E6C}" type="pres">
      <dgm:prSet presAssocID="{6494825A-C2DD-4667-83CE-D52ED8CD01E2}" presName="Accent" presStyleLbl="parChTrans1D1" presStyleIdx="4" presStyleCnt="5"/>
      <dgm:spPr/>
    </dgm:pt>
  </dgm:ptLst>
  <dgm:cxnLst>
    <dgm:cxn modelId="{E3BB3306-4701-4F07-A9A7-C0BCC1230103}" srcId="{11FCC1F3-1CC3-4EEB-95A9-8384E6780DC3}" destId="{63FA5BE8-577D-4A12-99F4-774C48095F06}" srcOrd="1" destOrd="0" parTransId="{F358F3DF-1C96-44FD-9C9C-8C5D08F565BF}" sibTransId="{90CE5AAE-72D4-4932-94A8-5155F09BBF8A}"/>
    <dgm:cxn modelId="{7C429106-8A4F-47B1-BED2-2958F860CBAE}" type="presOf" srcId="{53E7F4BB-303C-42DA-BAA5-1D73B915F3E7}" destId="{D366E8C3-E77E-4156-9CDF-AD4D6D4DEE5D}" srcOrd="0" destOrd="0" presId="urn:microsoft.com/office/officeart/2011/layout/TabList"/>
    <dgm:cxn modelId="{1EEB1B12-9B4A-4D92-966B-DFD8385F96BE}" srcId="{D6DED5D3-C60F-4D9B-B4AA-E40DC5D8C4F4}" destId="{53E7F4BB-303C-42DA-BAA5-1D73B915F3E7}" srcOrd="0" destOrd="0" parTransId="{E57F9D66-D252-465F-8B74-B460C493E5B2}" sibTransId="{E6E12BDA-7C06-44AC-B000-9998579DE67F}"/>
    <dgm:cxn modelId="{180D9A15-4CAF-487B-AB28-737A454F7904}" srcId="{D194C942-B5DE-4182-A341-35D9563EE4DC}" destId="{9229332A-E182-4978-AEC0-D3AFCB35EBE8}" srcOrd="0" destOrd="0" parTransId="{BB76A3D3-87CC-4EB6-9E4A-C45561E47B3C}" sibTransId="{370298FF-1716-404F-8F27-9059E5528170}"/>
    <dgm:cxn modelId="{410CB91C-0711-441B-BE9B-021ABA9F490C}" srcId="{11FCC1F3-1CC3-4EEB-95A9-8384E6780DC3}" destId="{14260E1E-CFF0-4091-9B65-E6E4EC37790B}" srcOrd="0" destOrd="0" parTransId="{944EC8FB-DAEE-4D4D-B6B6-6985BFA67896}" sibTransId="{0EA6CCD5-A5C5-49FE-B574-11C54D07E3DF}"/>
    <dgm:cxn modelId="{BAE5ED1C-09B8-4A09-8D0E-C50FD81AFEF1}" type="presOf" srcId="{C83358EE-DE4E-452E-BA9A-516FAF3E2A9C}" destId="{B0B80905-5DAD-44DF-8637-165284BF6520}" srcOrd="0" destOrd="0" presId="urn:microsoft.com/office/officeart/2011/layout/TabList"/>
    <dgm:cxn modelId="{DDC0A41E-74F0-488C-8CF2-F733C47CDF34}" type="presOf" srcId="{A136D2B9-337E-48B2-92C3-FDCD098ED1C6}" destId="{11E0A71B-73FA-4CCE-94B1-6B76B41692D5}" srcOrd="0" destOrd="0" presId="urn:microsoft.com/office/officeart/2011/layout/TabList"/>
    <dgm:cxn modelId="{61F40423-636C-4E19-9CBE-0380A62CF5C9}" type="presOf" srcId="{63FA5BE8-577D-4A12-99F4-774C48095F06}" destId="{467C4631-6CCB-4A1B-8B55-79B305A41213}" srcOrd="0" destOrd="0" presId="urn:microsoft.com/office/officeart/2011/layout/TabList"/>
    <dgm:cxn modelId="{F88C6433-BA39-4BD3-B7B4-E17E60C4FD51}" srcId="{4BD57E13-1EB3-4847-B805-7E3DCFD45B69}" destId="{D194C942-B5DE-4182-A341-35D9563EE4DC}" srcOrd="2" destOrd="0" parTransId="{DDC054AA-EBF2-40F3-8A81-1DA7585E8398}" sibTransId="{BAC54CC5-F960-46F1-9662-09CD8E654DBF}"/>
    <dgm:cxn modelId="{63952A64-70E0-4755-99F3-419EFC80FED8}" type="presOf" srcId="{D194C942-B5DE-4182-A341-35D9563EE4DC}" destId="{FF503124-8CEC-45C0-8C66-0FE7EF319188}" srcOrd="0" destOrd="0" presId="urn:microsoft.com/office/officeart/2011/layout/TabList"/>
    <dgm:cxn modelId="{EEC1E744-329D-45E2-89A0-E08DE9982363}" type="presOf" srcId="{D2B9EF71-0FD9-4063-9404-36616B6F6581}" destId="{9C610505-9272-453F-80B1-35AF78C32A99}" srcOrd="0" destOrd="0" presId="urn:microsoft.com/office/officeart/2011/layout/TabList"/>
    <dgm:cxn modelId="{1ED4EF4A-3D5C-475E-B104-DEBE013A0052}" srcId="{3696D9F3-5B94-43C5-ACCC-5C9E8CB33257}" destId="{EDE6D119-FC53-41E9-8348-A90DA4E000B6}" srcOrd="0" destOrd="0" parTransId="{2E92A56B-32C5-4BF8-BC95-E189D6DF9978}" sibTransId="{7F37FCAD-830C-4648-B285-E096A97694B8}"/>
    <dgm:cxn modelId="{A361F54F-97D6-40CB-A045-9C502EC61433}" srcId="{D194C942-B5DE-4182-A341-35D9563EE4DC}" destId="{C83358EE-DE4E-452E-BA9A-516FAF3E2A9C}" srcOrd="1" destOrd="0" parTransId="{E9140975-C4D9-4EE7-80B7-1D70B17F0FC9}" sibTransId="{886CF6CE-AF5D-4304-8CBE-8BC2416B8FED}"/>
    <dgm:cxn modelId="{A7241350-4F7D-4974-8DBA-6A9AB55AA84D}" srcId="{D2B9EF71-0FD9-4063-9404-36616B6F6581}" destId="{A5EE14BF-71A8-4AE0-9F80-E03FF34FFB46}" srcOrd="2" destOrd="0" parTransId="{E7D5A852-3E2A-48EB-968F-2DB7AA6EB3B4}" sibTransId="{F43DF12B-363D-4810-B0DD-8CBFBDF5B558}"/>
    <dgm:cxn modelId="{8E45CF72-6A0C-47BE-9318-C9603EA3DA63}" srcId="{4BD57E13-1EB3-4847-B805-7E3DCFD45B69}" destId="{6494825A-C2DD-4667-83CE-D52ED8CD01E2}" srcOrd="4" destOrd="0" parTransId="{6B5187BB-BF29-4528-B2E0-5A34C9E728D6}" sibTransId="{785A80B3-88C4-45D6-A20D-114A4E798AAA}"/>
    <dgm:cxn modelId="{06F8617F-16DF-42DE-BBC0-BA0B2CC37896}" srcId="{D2B9EF71-0FD9-4063-9404-36616B6F6581}" destId="{D9E0EA81-7B33-45FA-807C-10FAC0092021}" srcOrd="1" destOrd="0" parTransId="{CD1D006A-C57D-4039-940D-86A633798406}" sibTransId="{8742B12D-2EF4-4639-B27F-8C16F553C109}"/>
    <dgm:cxn modelId="{8AFC4983-D417-43A8-911C-A6D61A905298}" srcId="{D194C942-B5DE-4182-A341-35D9563EE4DC}" destId="{A4381625-3746-45F6-A82D-B4ADBBF94584}" srcOrd="2" destOrd="0" parTransId="{B67E4509-413A-46E6-AEB3-50862F3C1B61}" sibTransId="{F50D5E55-1CC3-454D-A164-0ACA4E588030}"/>
    <dgm:cxn modelId="{69E3518C-E21C-4A9D-8959-68DC8B6E785A}" type="presOf" srcId="{A5EE14BF-71A8-4AE0-9F80-E03FF34FFB46}" destId="{A12AD3D8-C05C-461E-A293-50EC81857D65}" srcOrd="0" destOrd="1" presId="urn:microsoft.com/office/officeart/2011/layout/TabList"/>
    <dgm:cxn modelId="{3CC0BBA5-7D11-42AC-BC34-941B102739C2}" type="presOf" srcId="{4BD57E13-1EB3-4847-B805-7E3DCFD45B69}" destId="{7554E828-6B83-4657-9C79-7C50DED0745F}" srcOrd="0" destOrd="0" presId="urn:microsoft.com/office/officeart/2011/layout/TabList"/>
    <dgm:cxn modelId="{30631BA6-2437-4E9C-893A-425A3F372FE4}" type="presOf" srcId="{14260E1E-CFF0-4091-9B65-E6E4EC37790B}" destId="{AC29DF3D-035C-441C-87FF-4979E2173134}" srcOrd="0" destOrd="0" presId="urn:microsoft.com/office/officeart/2011/layout/TabList"/>
    <dgm:cxn modelId="{10FF31B6-4DF4-4D60-98DB-500C678443B3}" type="presOf" srcId="{6494825A-C2DD-4667-83CE-D52ED8CD01E2}" destId="{ECB17002-A61E-48B4-AB87-3891CE2BE07A}" srcOrd="0" destOrd="0" presId="urn:microsoft.com/office/officeart/2011/layout/TabList"/>
    <dgm:cxn modelId="{7ACE48B7-4D30-417F-947D-4C122BD61330}" type="presOf" srcId="{832907AA-B085-42DF-B790-7C6E172B2933}" destId="{6B38697D-24FD-4193-B081-C8783D750B4F}" srcOrd="0" destOrd="0" presId="urn:microsoft.com/office/officeart/2011/layout/TabList"/>
    <dgm:cxn modelId="{ECCF75BD-02E1-4719-A57B-5F6555BF9409}" type="presOf" srcId="{9229332A-E182-4978-AEC0-D3AFCB35EBE8}" destId="{AD747B22-114F-49E3-9A22-3D41856CCF82}" srcOrd="0" destOrd="0" presId="urn:microsoft.com/office/officeart/2011/layout/TabList"/>
    <dgm:cxn modelId="{FA5D5ABF-D446-4FFB-B51B-072B68C0B967}" type="presOf" srcId="{3696D9F3-5B94-43C5-ACCC-5C9E8CB33257}" destId="{D5569D1D-3176-47E4-BE16-1F317D7A1A55}" srcOrd="0" destOrd="0" presId="urn:microsoft.com/office/officeart/2011/layout/TabList"/>
    <dgm:cxn modelId="{05C725C4-8C8D-4475-B472-4A412393A126}" srcId="{D6DED5D3-C60F-4D9B-B4AA-E40DC5D8C4F4}" destId="{3696D9F3-5B94-43C5-ACCC-5C9E8CB33257}" srcOrd="1" destOrd="0" parTransId="{931B90AD-AE85-411B-AF3F-B2D431867378}" sibTransId="{C61D2480-DCED-454F-A7C3-19D1FA46B94C}"/>
    <dgm:cxn modelId="{760FFBC4-284B-4CD1-907F-FA7B46C9B4FD}" type="presOf" srcId="{A4381625-3746-45F6-A82D-B4ADBBF94584}" destId="{B0B80905-5DAD-44DF-8637-165284BF6520}" srcOrd="0" destOrd="1" presId="urn:microsoft.com/office/officeart/2011/layout/TabList"/>
    <dgm:cxn modelId="{4DCBB5C6-9A35-44F8-86EA-456F1F33ECEA}" srcId="{4BD57E13-1EB3-4847-B805-7E3DCFD45B69}" destId="{11FCC1F3-1CC3-4EEB-95A9-8384E6780DC3}" srcOrd="1" destOrd="0" parTransId="{AB8D16D4-5B9B-47F1-88D1-B0EEA7480F00}" sibTransId="{DA8A9F26-EACB-40FC-BB6D-214B098FD2B4}"/>
    <dgm:cxn modelId="{0BDAEAC7-5FA5-440E-9AA6-D4CAD1CC77E0}" type="presOf" srcId="{EDE6D119-FC53-41E9-8348-A90DA4E000B6}" destId="{D5569D1D-3176-47E4-BE16-1F317D7A1A55}" srcOrd="0" destOrd="1" presId="urn:microsoft.com/office/officeart/2011/layout/TabList"/>
    <dgm:cxn modelId="{BA3AE7C9-762D-4DCF-8BD4-5CF5F2FF7DE9}" srcId="{6494825A-C2DD-4667-83CE-D52ED8CD01E2}" destId="{832907AA-B085-42DF-B790-7C6E172B2933}" srcOrd="0" destOrd="0" parTransId="{336B0EA7-DE22-4094-9F16-0915D6D02818}" sibTransId="{98F6B816-7CA2-45FF-A285-F342BEC95FFB}"/>
    <dgm:cxn modelId="{6F063AD2-35FB-4ADD-BCBA-D7FCB3E412C4}" type="presOf" srcId="{D6DED5D3-C60F-4D9B-B4AA-E40DC5D8C4F4}" destId="{BB450956-D928-447D-B62A-4A98E15953D8}" srcOrd="0" destOrd="0" presId="urn:microsoft.com/office/officeart/2011/layout/TabList"/>
    <dgm:cxn modelId="{F18D5BD3-0672-4699-996C-67ED8A3E0CE4}" srcId="{4BD57E13-1EB3-4847-B805-7E3DCFD45B69}" destId="{D6DED5D3-C60F-4D9B-B4AA-E40DC5D8C4F4}" srcOrd="0" destOrd="0" parTransId="{591C54AB-1327-4E05-BF17-0F7C2D2DE2CE}" sibTransId="{3FAC72E4-C163-41F6-B43F-B536FC359431}"/>
    <dgm:cxn modelId="{797955D9-E332-49CC-9BE4-CAD7670CA7DF}" type="presOf" srcId="{11FCC1F3-1CC3-4EEB-95A9-8384E6780DC3}" destId="{BD0CDE78-394A-4E5B-B241-CE09674615F3}" srcOrd="0" destOrd="0" presId="urn:microsoft.com/office/officeart/2011/layout/TabList"/>
    <dgm:cxn modelId="{0404A5D9-C2DA-41D1-AC4D-E63D20AD0019}" type="presOf" srcId="{D9E0EA81-7B33-45FA-807C-10FAC0092021}" destId="{A12AD3D8-C05C-461E-A293-50EC81857D65}" srcOrd="0" destOrd="0" presId="urn:microsoft.com/office/officeart/2011/layout/TabList"/>
    <dgm:cxn modelId="{BBCD70E2-D600-4B07-AB3D-10D77961EEB2}" srcId="{D2B9EF71-0FD9-4063-9404-36616B6F6581}" destId="{A136D2B9-337E-48B2-92C3-FDCD098ED1C6}" srcOrd="0" destOrd="0" parTransId="{052FD855-5D0B-4AD1-BC15-AEA717FC793C}" sibTransId="{BEAFF7FF-5425-472A-9A67-0467D503E4E6}"/>
    <dgm:cxn modelId="{21DCC8F7-E3E1-4642-8BF8-CF56FC0A3029}" srcId="{4BD57E13-1EB3-4847-B805-7E3DCFD45B69}" destId="{D2B9EF71-0FD9-4063-9404-36616B6F6581}" srcOrd="3" destOrd="0" parTransId="{85000CB9-9280-466E-8D61-E7EA4FE50D2E}" sibTransId="{A9C18871-5C67-4399-B590-11CABDDF01D0}"/>
    <dgm:cxn modelId="{90EB5737-42DB-46E5-B1F3-20D0EF123C9B}" type="presParOf" srcId="{7554E828-6B83-4657-9C79-7C50DED0745F}" destId="{E53E38F7-62B0-4638-A2CC-746DFE4DF8FE}" srcOrd="0" destOrd="0" presId="urn:microsoft.com/office/officeart/2011/layout/TabList"/>
    <dgm:cxn modelId="{39B2D5A3-F19A-4DC8-A18A-A1D52AA523BE}" type="presParOf" srcId="{E53E38F7-62B0-4638-A2CC-746DFE4DF8FE}" destId="{D366E8C3-E77E-4156-9CDF-AD4D6D4DEE5D}" srcOrd="0" destOrd="0" presId="urn:microsoft.com/office/officeart/2011/layout/TabList"/>
    <dgm:cxn modelId="{4B3378A6-E247-484C-A731-323A04967BDF}" type="presParOf" srcId="{E53E38F7-62B0-4638-A2CC-746DFE4DF8FE}" destId="{BB450956-D928-447D-B62A-4A98E15953D8}" srcOrd="1" destOrd="0" presId="urn:microsoft.com/office/officeart/2011/layout/TabList"/>
    <dgm:cxn modelId="{A6031FE9-4708-4DCD-A42F-91792EC15D4A}" type="presParOf" srcId="{E53E38F7-62B0-4638-A2CC-746DFE4DF8FE}" destId="{E644C7F7-7E02-4EC0-BF18-B00713C3D8BB}" srcOrd="2" destOrd="0" presId="urn:microsoft.com/office/officeart/2011/layout/TabList"/>
    <dgm:cxn modelId="{931F52D8-396B-4B72-A885-4A343A4B2CAB}" type="presParOf" srcId="{7554E828-6B83-4657-9C79-7C50DED0745F}" destId="{D5569D1D-3176-47E4-BE16-1F317D7A1A55}" srcOrd="1" destOrd="0" presId="urn:microsoft.com/office/officeart/2011/layout/TabList"/>
    <dgm:cxn modelId="{7332AA26-9079-4F75-B190-BCD991CF116A}" type="presParOf" srcId="{7554E828-6B83-4657-9C79-7C50DED0745F}" destId="{AE6FD6A3-7074-49EF-B374-AE1D27F71E10}" srcOrd="2" destOrd="0" presId="urn:microsoft.com/office/officeart/2011/layout/TabList"/>
    <dgm:cxn modelId="{0F7DCA98-6B9F-4E58-8231-FDBA4C32845E}" type="presParOf" srcId="{7554E828-6B83-4657-9C79-7C50DED0745F}" destId="{33CA22C4-BB60-4E13-ADF0-784AF4C41441}" srcOrd="3" destOrd="0" presId="urn:microsoft.com/office/officeart/2011/layout/TabList"/>
    <dgm:cxn modelId="{0D6EC939-4D31-4FB5-83F7-AAA873A5FBAF}" type="presParOf" srcId="{33CA22C4-BB60-4E13-ADF0-784AF4C41441}" destId="{AC29DF3D-035C-441C-87FF-4979E2173134}" srcOrd="0" destOrd="0" presId="urn:microsoft.com/office/officeart/2011/layout/TabList"/>
    <dgm:cxn modelId="{CB46C96D-84E6-4D41-BB3A-2AF956719FE2}" type="presParOf" srcId="{33CA22C4-BB60-4E13-ADF0-784AF4C41441}" destId="{BD0CDE78-394A-4E5B-B241-CE09674615F3}" srcOrd="1" destOrd="0" presId="urn:microsoft.com/office/officeart/2011/layout/TabList"/>
    <dgm:cxn modelId="{E058002D-A879-4DB7-8233-1C3CC1FEE93E}" type="presParOf" srcId="{33CA22C4-BB60-4E13-ADF0-784AF4C41441}" destId="{BD8A7043-B098-4DC3-B251-03D438AA6E91}" srcOrd="2" destOrd="0" presId="urn:microsoft.com/office/officeart/2011/layout/TabList"/>
    <dgm:cxn modelId="{109E1034-3F4B-4F98-A1D7-742FF58BAF9F}" type="presParOf" srcId="{7554E828-6B83-4657-9C79-7C50DED0745F}" destId="{467C4631-6CCB-4A1B-8B55-79B305A41213}" srcOrd="4" destOrd="0" presId="urn:microsoft.com/office/officeart/2011/layout/TabList"/>
    <dgm:cxn modelId="{3816CEEB-210C-4663-8F53-6CB1060AAC33}" type="presParOf" srcId="{7554E828-6B83-4657-9C79-7C50DED0745F}" destId="{2D181A16-D9D4-4835-8025-199B72BA5C29}" srcOrd="5" destOrd="0" presId="urn:microsoft.com/office/officeart/2011/layout/TabList"/>
    <dgm:cxn modelId="{7A36C024-E8F5-484B-87E8-6E93696928E2}" type="presParOf" srcId="{7554E828-6B83-4657-9C79-7C50DED0745F}" destId="{0C28A14B-A9C1-47C0-8E27-0A4DD5F47A0B}" srcOrd="6" destOrd="0" presId="urn:microsoft.com/office/officeart/2011/layout/TabList"/>
    <dgm:cxn modelId="{5DDC9737-07BA-4EF7-83F8-06E17502C22F}" type="presParOf" srcId="{0C28A14B-A9C1-47C0-8E27-0A4DD5F47A0B}" destId="{AD747B22-114F-49E3-9A22-3D41856CCF82}" srcOrd="0" destOrd="0" presId="urn:microsoft.com/office/officeart/2011/layout/TabList"/>
    <dgm:cxn modelId="{B69DEDC3-0E65-465A-80A8-C656B0DE6D10}" type="presParOf" srcId="{0C28A14B-A9C1-47C0-8E27-0A4DD5F47A0B}" destId="{FF503124-8CEC-45C0-8C66-0FE7EF319188}" srcOrd="1" destOrd="0" presId="urn:microsoft.com/office/officeart/2011/layout/TabList"/>
    <dgm:cxn modelId="{F8691005-43CB-492C-A5E1-4D0D8EC75662}" type="presParOf" srcId="{0C28A14B-A9C1-47C0-8E27-0A4DD5F47A0B}" destId="{D487DA30-F35E-4B61-B359-65FCC8C29A5A}" srcOrd="2" destOrd="0" presId="urn:microsoft.com/office/officeart/2011/layout/TabList"/>
    <dgm:cxn modelId="{BFA66A4A-1498-4498-B5B7-FED4251B7B6B}" type="presParOf" srcId="{7554E828-6B83-4657-9C79-7C50DED0745F}" destId="{B0B80905-5DAD-44DF-8637-165284BF6520}" srcOrd="7" destOrd="0" presId="urn:microsoft.com/office/officeart/2011/layout/TabList"/>
    <dgm:cxn modelId="{FAB3F701-5FAE-4FD4-A56F-5ADBE79C3E91}" type="presParOf" srcId="{7554E828-6B83-4657-9C79-7C50DED0745F}" destId="{AA29F8AB-6C9B-412D-9085-6C24FF3420C5}" srcOrd="8" destOrd="0" presId="urn:microsoft.com/office/officeart/2011/layout/TabList"/>
    <dgm:cxn modelId="{6184F97E-F0DC-4BB1-8022-5B054C6DE952}" type="presParOf" srcId="{7554E828-6B83-4657-9C79-7C50DED0745F}" destId="{2F9A0E6E-FAC5-43F1-B688-5B17C122664A}" srcOrd="9" destOrd="0" presId="urn:microsoft.com/office/officeart/2011/layout/TabList"/>
    <dgm:cxn modelId="{4D42D917-A475-48E8-B75C-3897D6D96803}" type="presParOf" srcId="{2F9A0E6E-FAC5-43F1-B688-5B17C122664A}" destId="{11E0A71B-73FA-4CCE-94B1-6B76B41692D5}" srcOrd="0" destOrd="0" presId="urn:microsoft.com/office/officeart/2011/layout/TabList"/>
    <dgm:cxn modelId="{747C3FA0-CD03-43B2-A7E9-42F637482997}" type="presParOf" srcId="{2F9A0E6E-FAC5-43F1-B688-5B17C122664A}" destId="{9C610505-9272-453F-80B1-35AF78C32A99}" srcOrd="1" destOrd="0" presId="urn:microsoft.com/office/officeart/2011/layout/TabList"/>
    <dgm:cxn modelId="{EDDF6ACF-C2FB-4CAD-8AC4-E73C291FFF86}" type="presParOf" srcId="{2F9A0E6E-FAC5-43F1-B688-5B17C122664A}" destId="{248292A1-E4AF-40AD-9774-52401A99F92F}" srcOrd="2" destOrd="0" presId="urn:microsoft.com/office/officeart/2011/layout/TabList"/>
    <dgm:cxn modelId="{5644AF9E-F3CB-40B0-B7BC-31D23B46984F}" type="presParOf" srcId="{7554E828-6B83-4657-9C79-7C50DED0745F}" destId="{A12AD3D8-C05C-461E-A293-50EC81857D65}" srcOrd="10" destOrd="0" presId="urn:microsoft.com/office/officeart/2011/layout/TabList"/>
    <dgm:cxn modelId="{F7DC9454-8BDD-4268-9379-0FF7E2EE8BEC}" type="presParOf" srcId="{7554E828-6B83-4657-9C79-7C50DED0745F}" destId="{2629A659-EE6B-47A9-A8CF-9CDF796140CE}" srcOrd="11" destOrd="0" presId="urn:microsoft.com/office/officeart/2011/layout/TabList"/>
    <dgm:cxn modelId="{C72ED10F-9558-4EBE-87DD-9FC2AACBF499}" type="presParOf" srcId="{7554E828-6B83-4657-9C79-7C50DED0745F}" destId="{19EDD0D5-6D0D-45DE-96B4-813164FB8629}" srcOrd="12" destOrd="0" presId="urn:microsoft.com/office/officeart/2011/layout/TabList"/>
    <dgm:cxn modelId="{5E4412F7-A442-424D-AF7C-63A91C2CC945}" type="presParOf" srcId="{19EDD0D5-6D0D-45DE-96B4-813164FB8629}" destId="{6B38697D-24FD-4193-B081-C8783D750B4F}" srcOrd="0" destOrd="0" presId="urn:microsoft.com/office/officeart/2011/layout/TabList"/>
    <dgm:cxn modelId="{B544A4CE-0C32-4C29-80B2-F66DFDF43B21}" type="presParOf" srcId="{19EDD0D5-6D0D-45DE-96B4-813164FB8629}" destId="{ECB17002-A61E-48B4-AB87-3891CE2BE07A}" srcOrd="1" destOrd="0" presId="urn:microsoft.com/office/officeart/2011/layout/TabList"/>
    <dgm:cxn modelId="{AF35F435-0DCA-44B7-8B72-D96F7D8CBC4D}" type="presParOf" srcId="{19EDD0D5-6D0D-45DE-96B4-813164FB8629}" destId="{78357E9E-ABE2-45C7-86F8-42EDBA796E6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F8F3-05D6-4574-8851-4D208E95623C}">
      <dsp:nvSpPr>
        <dsp:cNvPr id="0" name=""/>
        <dsp:cNvSpPr/>
      </dsp:nvSpPr>
      <dsp:spPr>
        <a:xfrm rot="10800000">
          <a:off x="1641637" y="1716"/>
          <a:ext cx="5554696" cy="970089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8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O kojoj se </a:t>
          </a:r>
          <a:r>
            <a:rPr lang="hr-HR" altLang="sr-Latn-RS" sz="1800" b="1" u="sng" kern="1200" dirty="0">
              <a:latin typeface="+mn-lt"/>
              <a:cs typeface="Segoe UI" panose="020B0502040204020203" pitchFamily="34" charset="0"/>
            </a:rPr>
            <a:t>vrsti</a:t>
          </a: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 podataka znanstvenog istraživanja radi? (Tko su </a:t>
          </a:r>
          <a:r>
            <a:rPr lang="hr-HR" altLang="sr-Latn-RS" sz="1800" b="1" u="sng" kern="1200" dirty="0">
              <a:latin typeface="+mn-lt"/>
              <a:cs typeface="Segoe UI" panose="020B0502040204020203" pitchFamily="34" charset="0"/>
            </a:rPr>
            <a:t>korisnici</a:t>
          </a: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?)</a:t>
          </a:r>
          <a:endParaRPr lang="en-US" sz="1800" kern="1200" dirty="0">
            <a:latin typeface="+mn-lt"/>
            <a:cs typeface="Segoe UI" panose="020B0502040204020203" pitchFamily="34" charset="0"/>
          </a:endParaRPr>
        </a:p>
      </dsp:txBody>
      <dsp:txXfrm rot="10800000">
        <a:off x="1884159" y="1716"/>
        <a:ext cx="5312174" cy="970089"/>
      </dsp:txXfrm>
    </dsp:sp>
    <dsp:sp modelId="{7938B747-25C3-493F-8100-AA8D5C3F85BD}">
      <dsp:nvSpPr>
        <dsp:cNvPr id="0" name=""/>
        <dsp:cNvSpPr/>
      </dsp:nvSpPr>
      <dsp:spPr>
        <a:xfrm>
          <a:off x="1156592" y="1716"/>
          <a:ext cx="970089" cy="970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BC01E-4C6C-4AD7-8AE3-9F1BB220BC2D}">
      <dsp:nvSpPr>
        <dsp:cNvPr id="0" name=""/>
        <dsp:cNvSpPr/>
      </dsp:nvSpPr>
      <dsp:spPr>
        <a:xfrm rot="10800000">
          <a:off x="1641637" y="1261384"/>
          <a:ext cx="5554696" cy="970089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8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Na koji način će se </a:t>
          </a:r>
          <a:r>
            <a:rPr lang="hr-HR" altLang="sr-Latn-RS" sz="1800" b="1" u="sng" kern="1200" dirty="0">
              <a:latin typeface="+mn-lt"/>
              <a:cs typeface="Segoe UI" panose="020B0502040204020203" pitchFamily="34" charset="0"/>
            </a:rPr>
            <a:t>dijeliti</a:t>
          </a:r>
          <a:r>
            <a:rPr lang="hr-HR" altLang="sr-Latn-RS" sz="1800" u="sng" kern="1200" dirty="0">
              <a:latin typeface="+mn-lt"/>
              <a:cs typeface="Segoe UI" panose="020B0502040204020203" pitchFamily="34" charset="0"/>
            </a:rPr>
            <a:t> </a:t>
          </a: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podaci znanstvenog istraživanja među znanstvenicima?</a:t>
          </a:r>
          <a:endParaRPr lang="en-US" sz="1800" kern="1200" dirty="0">
            <a:latin typeface="+mn-lt"/>
            <a:cs typeface="Segoe UI" panose="020B0502040204020203" pitchFamily="34" charset="0"/>
          </a:endParaRPr>
        </a:p>
      </dsp:txBody>
      <dsp:txXfrm rot="10800000">
        <a:off x="1884159" y="1261384"/>
        <a:ext cx="5312174" cy="970089"/>
      </dsp:txXfrm>
    </dsp:sp>
    <dsp:sp modelId="{5219B4A7-ACA4-4D0A-9368-33C7FD7705CF}">
      <dsp:nvSpPr>
        <dsp:cNvPr id="0" name=""/>
        <dsp:cNvSpPr/>
      </dsp:nvSpPr>
      <dsp:spPr>
        <a:xfrm>
          <a:off x="1156592" y="1261384"/>
          <a:ext cx="970089" cy="9700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6FD24-D3D6-46BC-B4E5-F9FD2BDDEA3F}">
      <dsp:nvSpPr>
        <dsp:cNvPr id="0" name=""/>
        <dsp:cNvSpPr/>
      </dsp:nvSpPr>
      <dsp:spPr>
        <a:xfrm rot="10800000">
          <a:off x="1641637" y="2521053"/>
          <a:ext cx="5554696" cy="970089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8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Pod kojim će se uvjetima </a:t>
          </a:r>
          <a:r>
            <a:rPr lang="hr-HR" altLang="sr-Latn-RS" sz="1800" u="sng" kern="1200" dirty="0">
              <a:latin typeface="+mn-lt"/>
              <a:cs typeface="Segoe UI" panose="020B0502040204020203" pitchFamily="34" charset="0"/>
            </a:rPr>
            <a:t>omogućiti </a:t>
          </a:r>
          <a:r>
            <a:rPr lang="hr-HR" altLang="sr-Latn-RS" sz="1800" b="1" u="sng" kern="1200" dirty="0">
              <a:latin typeface="+mn-lt"/>
              <a:cs typeface="Segoe UI" panose="020B0502040204020203" pitchFamily="34" charset="0"/>
            </a:rPr>
            <a:t>pristup</a:t>
          </a: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 podacima znanstvenog istraživanja?</a:t>
          </a:r>
          <a:endParaRPr lang="en-US" sz="1800" kern="1200" dirty="0">
            <a:latin typeface="+mn-lt"/>
            <a:cs typeface="Segoe UI" panose="020B0502040204020203" pitchFamily="34" charset="0"/>
          </a:endParaRPr>
        </a:p>
      </dsp:txBody>
      <dsp:txXfrm rot="10800000">
        <a:off x="1884159" y="2521053"/>
        <a:ext cx="5312174" cy="970089"/>
      </dsp:txXfrm>
    </dsp:sp>
    <dsp:sp modelId="{7403F6CF-5E10-4032-8F9F-5A9AC8C52B34}">
      <dsp:nvSpPr>
        <dsp:cNvPr id="0" name=""/>
        <dsp:cNvSpPr/>
      </dsp:nvSpPr>
      <dsp:spPr>
        <a:xfrm>
          <a:off x="1156592" y="2521053"/>
          <a:ext cx="970089" cy="9700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6C7C-6474-43E2-AC6D-1A7B5D547191}">
      <dsp:nvSpPr>
        <dsp:cNvPr id="0" name=""/>
        <dsp:cNvSpPr/>
      </dsp:nvSpPr>
      <dsp:spPr>
        <a:xfrm rot="10800000">
          <a:off x="1641637" y="3780722"/>
          <a:ext cx="5554696" cy="970089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8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Koji će </a:t>
          </a:r>
          <a:r>
            <a:rPr lang="hr-HR" altLang="sr-Latn-RS" sz="1800" u="sng" kern="1200" dirty="0">
              <a:latin typeface="+mn-lt"/>
              <a:cs typeface="Segoe UI" panose="020B0502040204020203" pitchFamily="34" charset="0"/>
            </a:rPr>
            <a:t>oblik </a:t>
          </a:r>
          <a:r>
            <a:rPr lang="hr-HR" altLang="sr-Latn-RS" sz="1800" b="1" u="sng" kern="1200" dirty="0">
              <a:latin typeface="+mn-lt"/>
              <a:cs typeface="Segoe UI" panose="020B0502040204020203" pitchFamily="34" charset="0"/>
            </a:rPr>
            <a:t>programske podrške</a:t>
          </a:r>
          <a:r>
            <a:rPr lang="hr-HR" altLang="sr-Latn-RS" sz="1800" kern="1200" dirty="0">
              <a:latin typeface="+mn-lt"/>
              <a:cs typeface="Segoe UI" panose="020B0502040204020203" pitchFamily="34" charset="0"/>
            </a:rPr>
            <a:t> rabiti digitalna knjižnica podataka istraživanja?</a:t>
          </a:r>
          <a:endParaRPr lang="en-US" sz="1800" kern="1200" dirty="0">
            <a:latin typeface="+mn-lt"/>
            <a:cs typeface="Segoe UI" panose="020B0502040204020203" pitchFamily="34" charset="0"/>
          </a:endParaRPr>
        </a:p>
      </dsp:txBody>
      <dsp:txXfrm rot="10800000">
        <a:off x="1884159" y="3780722"/>
        <a:ext cx="5312174" cy="970089"/>
      </dsp:txXfrm>
    </dsp:sp>
    <dsp:sp modelId="{E851589C-4958-4F61-92D1-1AAB5C4C57C0}">
      <dsp:nvSpPr>
        <dsp:cNvPr id="0" name=""/>
        <dsp:cNvSpPr/>
      </dsp:nvSpPr>
      <dsp:spPr>
        <a:xfrm>
          <a:off x="1156592" y="3780722"/>
          <a:ext cx="970089" cy="97008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57E9E-ABE2-45C7-86F8-42EDBA796E6C}">
      <dsp:nvSpPr>
        <dsp:cNvPr id="0" name=""/>
        <dsp:cNvSpPr/>
      </dsp:nvSpPr>
      <dsp:spPr>
        <a:xfrm>
          <a:off x="0" y="5545652"/>
          <a:ext cx="7560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292A1-E4AF-40AD-9774-52401A99F92F}">
      <dsp:nvSpPr>
        <dsp:cNvPr id="0" name=""/>
        <dsp:cNvSpPr/>
      </dsp:nvSpPr>
      <dsp:spPr>
        <a:xfrm>
          <a:off x="0" y="3985944"/>
          <a:ext cx="7560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DA30-F35E-4B61-B359-65FCC8C29A5A}">
      <dsp:nvSpPr>
        <dsp:cNvPr id="0" name=""/>
        <dsp:cNvSpPr/>
      </dsp:nvSpPr>
      <dsp:spPr>
        <a:xfrm>
          <a:off x="0" y="2744469"/>
          <a:ext cx="7560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A7043-B098-4DC3-B251-03D438AA6E91}">
      <dsp:nvSpPr>
        <dsp:cNvPr id="0" name=""/>
        <dsp:cNvSpPr/>
      </dsp:nvSpPr>
      <dsp:spPr>
        <a:xfrm>
          <a:off x="0" y="1792223"/>
          <a:ext cx="7560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4C7F7-7E02-4EC0-BF18-B00713C3D8BB}">
      <dsp:nvSpPr>
        <dsp:cNvPr id="0" name=""/>
        <dsp:cNvSpPr/>
      </dsp:nvSpPr>
      <dsp:spPr>
        <a:xfrm>
          <a:off x="0" y="567725"/>
          <a:ext cx="75608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6E8C3-E77E-4156-9CDF-AD4D6D4DEE5D}">
      <dsp:nvSpPr>
        <dsp:cNvPr id="0" name=""/>
        <dsp:cNvSpPr/>
      </dsp:nvSpPr>
      <dsp:spPr>
        <a:xfrm>
          <a:off x="1965818" y="1914"/>
          <a:ext cx="5595021" cy="56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65818" y="1914"/>
        <a:ext cx="5595021" cy="565810"/>
      </dsp:txXfrm>
    </dsp:sp>
    <dsp:sp modelId="{BB450956-D928-447D-B62A-4A98E15953D8}">
      <dsp:nvSpPr>
        <dsp:cNvPr id="0" name=""/>
        <dsp:cNvSpPr/>
      </dsp:nvSpPr>
      <dsp:spPr>
        <a:xfrm>
          <a:off x="0" y="1914"/>
          <a:ext cx="1965818" cy="565810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ZAJEDNICE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626" y="29540"/>
        <a:ext cx="1910566" cy="538184"/>
      </dsp:txXfrm>
    </dsp:sp>
    <dsp:sp modelId="{D5569D1D-3176-47E4-BE16-1F317D7A1A55}">
      <dsp:nvSpPr>
        <dsp:cNvPr id="0" name=""/>
        <dsp:cNvSpPr/>
      </dsp:nvSpPr>
      <dsp:spPr>
        <a:xfrm>
          <a:off x="0" y="567725"/>
          <a:ext cx="7560840" cy="63039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i="1" kern="1200" dirty="0"/>
            <a:t>Research Data </a:t>
          </a:r>
          <a:r>
            <a:rPr lang="hr-HR" sz="1600" b="1" i="1" kern="1200" dirty="0" err="1"/>
            <a:t>Alliance</a:t>
          </a:r>
          <a:r>
            <a:rPr lang="hr-HR" sz="1600" b="1" i="1" kern="1200" dirty="0"/>
            <a:t> </a:t>
          </a:r>
          <a:r>
            <a:rPr lang="hr-HR" sz="1600" kern="1200" dirty="0"/>
            <a:t>(</a:t>
          </a:r>
          <a:r>
            <a:rPr lang="hr-HR" sz="1600" kern="1200" dirty="0">
              <a:hlinkClick xmlns:r="http://schemas.openxmlformats.org/officeDocument/2006/relationships" r:id="rId1"/>
            </a:rPr>
            <a:t>https://www.rd-alliance.org/</a:t>
          </a:r>
          <a:r>
            <a:rPr lang="hr-HR" sz="1600" kern="1200" dirty="0"/>
            <a:t>)</a:t>
          </a:r>
          <a:endParaRPr lang="en-US" sz="1600" b="0" kern="1200" dirty="0">
            <a:solidFill>
              <a:schemeClr val="bg1">
                <a:lumMod val="50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i="1" kern="1200" dirty="0"/>
            <a:t>RDA </a:t>
          </a:r>
          <a:r>
            <a:rPr lang="hr-HR" sz="1600" b="1" i="1" kern="1200" dirty="0" err="1"/>
            <a:t>in</a:t>
          </a:r>
          <a:r>
            <a:rPr lang="hr-HR" sz="1600" b="1" i="1" kern="1200" dirty="0"/>
            <a:t> Croatia </a:t>
          </a:r>
          <a:r>
            <a:rPr lang="hr-HR" sz="1600" b="0" kern="1200" dirty="0"/>
            <a:t>(</a:t>
          </a:r>
          <a:r>
            <a:rPr lang="hr-HR" sz="1600" b="0" kern="1200" dirty="0">
              <a:hlinkClick xmlns:r="http://schemas.openxmlformats.org/officeDocument/2006/relationships" r:id="rId2"/>
            </a:rPr>
            <a:t>https://www.rd-alliance.org/groups/rda-croatia</a:t>
          </a:r>
          <a:r>
            <a:rPr lang="hr-HR" sz="1600" b="0" kern="1200" dirty="0"/>
            <a:t>)</a:t>
          </a:r>
          <a:endParaRPr lang="en-US" sz="1600" b="0" kern="1200" dirty="0"/>
        </a:p>
      </dsp:txBody>
      <dsp:txXfrm>
        <a:off x="0" y="567725"/>
        <a:ext cx="7560840" cy="630396"/>
      </dsp:txXfrm>
    </dsp:sp>
    <dsp:sp modelId="{AC29DF3D-035C-441C-87FF-4979E2173134}">
      <dsp:nvSpPr>
        <dsp:cNvPr id="0" name=""/>
        <dsp:cNvSpPr/>
      </dsp:nvSpPr>
      <dsp:spPr>
        <a:xfrm>
          <a:off x="1965818" y="1226412"/>
          <a:ext cx="5595021" cy="56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65818" y="1226412"/>
        <a:ext cx="5595021" cy="565810"/>
      </dsp:txXfrm>
    </dsp:sp>
    <dsp:sp modelId="{BD0CDE78-394A-4E5B-B241-CE09674615F3}">
      <dsp:nvSpPr>
        <dsp:cNvPr id="0" name=""/>
        <dsp:cNvSpPr/>
      </dsp:nvSpPr>
      <dsp:spPr>
        <a:xfrm>
          <a:off x="0" y="1226412"/>
          <a:ext cx="1965818" cy="565810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PORTALI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626" y="1254038"/>
        <a:ext cx="1910566" cy="538184"/>
      </dsp:txXfrm>
    </dsp:sp>
    <dsp:sp modelId="{467C4631-6CCB-4A1B-8B55-79B305A41213}">
      <dsp:nvSpPr>
        <dsp:cNvPr id="0" name=""/>
        <dsp:cNvSpPr/>
      </dsp:nvSpPr>
      <dsp:spPr>
        <a:xfrm>
          <a:off x="0" y="1792223"/>
          <a:ext cx="7560840" cy="35814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 dirty="0"/>
            <a:t>Data </a:t>
          </a:r>
          <a:r>
            <a:rPr lang="hr-HR" sz="1600" b="1" kern="1200" dirty="0" err="1"/>
            <a:t>Hub</a:t>
          </a:r>
          <a:r>
            <a:rPr lang="hr-HR" sz="1600" b="1" kern="1200" dirty="0"/>
            <a:t> </a:t>
          </a:r>
          <a:r>
            <a:rPr lang="hr-HR" sz="1600" kern="1200" dirty="0"/>
            <a:t>(</a:t>
          </a:r>
          <a:r>
            <a:rPr lang="hr-HR" sz="1600" kern="1200" dirty="0">
              <a:hlinkClick xmlns:r="http://schemas.openxmlformats.org/officeDocument/2006/relationships" r:id="rId3"/>
            </a:rPr>
            <a:t>https://datahub.io/</a:t>
          </a:r>
          <a:r>
            <a:rPr lang="hr-HR" sz="1600" kern="1200" dirty="0"/>
            <a:t>)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792223"/>
        <a:ext cx="7560840" cy="358144"/>
      </dsp:txXfrm>
    </dsp:sp>
    <dsp:sp modelId="{AD747B22-114F-49E3-9A22-3D41856CCF82}">
      <dsp:nvSpPr>
        <dsp:cNvPr id="0" name=""/>
        <dsp:cNvSpPr/>
      </dsp:nvSpPr>
      <dsp:spPr>
        <a:xfrm>
          <a:off x="1965818" y="2178658"/>
          <a:ext cx="5595021" cy="56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65818" y="2178658"/>
        <a:ext cx="5595021" cy="565810"/>
      </dsp:txXfrm>
    </dsp:sp>
    <dsp:sp modelId="{FF503124-8CEC-45C0-8C66-0FE7EF319188}">
      <dsp:nvSpPr>
        <dsp:cNvPr id="0" name=""/>
        <dsp:cNvSpPr/>
      </dsp:nvSpPr>
      <dsp:spPr>
        <a:xfrm>
          <a:off x="0" y="2178658"/>
          <a:ext cx="1965818" cy="565810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METAPODACI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626" y="2206284"/>
        <a:ext cx="1910566" cy="538184"/>
      </dsp:txXfrm>
    </dsp:sp>
    <dsp:sp modelId="{B0B80905-5DAD-44DF-8637-165284BF6520}">
      <dsp:nvSpPr>
        <dsp:cNvPr id="0" name=""/>
        <dsp:cNvSpPr/>
      </dsp:nvSpPr>
      <dsp:spPr>
        <a:xfrm>
          <a:off x="0" y="2744469"/>
          <a:ext cx="7560840" cy="64737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i="1" kern="1200" dirty="0" err="1"/>
            <a:t>The</a:t>
          </a:r>
          <a:r>
            <a:rPr lang="hr-HR" sz="1600" b="1" i="1" kern="1200" dirty="0"/>
            <a:t> </a:t>
          </a:r>
          <a:r>
            <a:rPr lang="hr-HR" sz="1600" b="1" i="1" kern="1200" dirty="0" err="1"/>
            <a:t>DataCite</a:t>
          </a:r>
          <a:r>
            <a:rPr lang="hr-HR" sz="1600" b="1" i="1" kern="1200" dirty="0"/>
            <a:t> </a:t>
          </a:r>
          <a:r>
            <a:rPr lang="hr-HR" sz="1600" b="1" i="1" kern="1200" dirty="0" err="1"/>
            <a:t>Metadata</a:t>
          </a:r>
          <a:r>
            <a:rPr lang="hr-HR" sz="1600" b="1" i="1" kern="1200" dirty="0"/>
            <a:t> </a:t>
          </a:r>
          <a:r>
            <a:rPr lang="hr-HR" sz="1600" b="1" i="1" kern="1200" dirty="0" err="1"/>
            <a:t>Schema</a:t>
          </a:r>
          <a:r>
            <a:rPr lang="hr-HR" sz="1600" b="1" i="1" kern="1200" dirty="0"/>
            <a:t> </a:t>
          </a:r>
          <a:r>
            <a:rPr lang="hr-HR" sz="1600" kern="1200" dirty="0"/>
            <a:t>(</a:t>
          </a:r>
          <a:r>
            <a:rPr lang="hr-HR" sz="1600" kern="1200" dirty="0">
              <a:hlinkClick xmlns:r="http://schemas.openxmlformats.org/officeDocument/2006/relationships" r:id="rId4"/>
            </a:rPr>
            <a:t>https://schema.datacite.org/</a:t>
          </a:r>
          <a:r>
            <a:rPr lang="hr-HR" sz="1600" kern="1200" dirty="0"/>
            <a:t>)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i="1" kern="1200" dirty="0"/>
            <a:t>FAIR </a:t>
          </a:r>
          <a:r>
            <a:rPr lang="hr-HR" sz="1600" b="1" i="1" kern="1200" dirty="0" err="1"/>
            <a:t>Principles</a:t>
          </a:r>
          <a:r>
            <a:rPr lang="hr-HR" sz="1600" b="1" i="1" kern="1200" dirty="0"/>
            <a:t> </a:t>
          </a:r>
          <a:r>
            <a:rPr lang="hr-HR" sz="1600" kern="1200" dirty="0"/>
            <a:t>(</a:t>
          </a:r>
          <a:r>
            <a:rPr lang="hr-HR" sz="1600" kern="1200" dirty="0">
              <a:hlinkClick xmlns:r="http://schemas.openxmlformats.org/officeDocument/2006/relationships" r:id="rId5"/>
            </a:rPr>
            <a:t>https://www.go-fair.org/fair-principles/</a:t>
          </a:r>
          <a:r>
            <a:rPr lang="hr-HR" sz="1600" kern="1200" dirty="0"/>
            <a:t>)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2744469"/>
        <a:ext cx="7560840" cy="647373"/>
      </dsp:txXfrm>
    </dsp:sp>
    <dsp:sp modelId="{11E0A71B-73FA-4CCE-94B1-6B76B41692D5}">
      <dsp:nvSpPr>
        <dsp:cNvPr id="0" name=""/>
        <dsp:cNvSpPr/>
      </dsp:nvSpPr>
      <dsp:spPr>
        <a:xfrm>
          <a:off x="1965818" y="3420133"/>
          <a:ext cx="5595021" cy="56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65818" y="3420133"/>
        <a:ext cx="5595021" cy="565810"/>
      </dsp:txXfrm>
    </dsp:sp>
    <dsp:sp modelId="{9C610505-9272-453F-80B1-35AF78C32A99}">
      <dsp:nvSpPr>
        <dsp:cNvPr id="0" name=""/>
        <dsp:cNvSpPr/>
      </dsp:nvSpPr>
      <dsp:spPr>
        <a:xfrm>
          <a:off x="0" y="3418758"/>
          <a:ext cx="1965818" cy="565810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REPOZITORIJI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7626" y="3446384"/>
        <a:ext cx="1910566" cy="538184"/>
      </dsp:txXfrm>
    </dsp:sp>
    <dsp:sp modelId="{A12AD3D8-C05C-461E-A293-50EC81857D65}">
      <dsp:nvSpPr>
        <dsp:cNvPr id="0" name=""/>
        <dsp:cNvSpPr/>
      </dsp:nvSpPr>
      <dsp:spPr>
        <a:xfrm>
          <a:off x="0" y="3985487"/>
          <a:ext cx="7560840" cy="8965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i="1" kern="1200" dirty="0"/>
            <a:t>re3Data.org </a:t>
          </a:r>
          <a:r>
            <a:rPr lang="hr-HR" sz="1600" kern="1200" dirty="0"/>
            <a:t>(</a:t>
          </a:r>
          <a:r>
            <a:rPr lang="hr-HR" sz="1600" kern="1200" dirty="0">
              <a:hlinkClick xmlns:r="http://schemas.openxmlformats.org/officeDocument/2006/relationships" r:id="rId6"/>
            </a:rPr>
            <a:t>https://www.re3data.org/</a:t>
          </a:r>
          <a:r>
            <a:rPr lang="hr-HR" sz="1600" kern="1200" dirty="0"/>
            <a:t>) – registar repozitorija istraživačkih podataka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 dirty="0" err="1"/>
            <a:t>Zenodo</a:t>
          </a:r>
          <a:r>
            <a:rPr lang="hr-HR" sz="1600" kern="1200" dirty="0"/>
            <a:t> (</a:t>
          </a:r>
          <a:r>
            <a:rPr lang="hr-HR" sz="1600" kern="1200" dirty="0">
              <a:hlinkClick xmlns:r="http://schemas.openxmlformats.org/officeDocument/2006/relationships" r:id="rId7"/>
            </a:rPr>
            <a:t>https://zenodo.org/</a:t>
          </a:r>
          <a:r>
            <a:rPr lang="hr-HR" sz="1600" kern="1200" dirty="0"/>
            <a:t>) – repozitorij podataka istraživanja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3985487"/>
        <a:ext cx="7560840" cy="896548"/>
      </dsp:txXfrm>
    </dsp:sp>
    <dsp:sp modelId="{6B38697D-24FD-4193-B081-C8783D750B4F}">
      <dsp:nvSpPr>
        <dsp:cNvPr id="0" name=""/>
        <dsp:cNvSpPr/>
      </dsp:nvSpPr>
      <dsp:spPr>
        <a:xfrm>
          <a:off x="1965818" y="5053939"/>
          <a:ext cx="5595021" cy="4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b="1" kern="1200" dirty="0"/>
            <a:t>23 smjernice: podrška za upravljanje istraživačkim podacima </a:t>
          </a:r>
          <a:r>
            <a:rPr lang="hr-HR" sz="1050" kern="1200" dirty="0"/>
            <a:t>(</a:t>
          </a:r>
          <a:r>
            <a:rPr lang="hr-HR" sz="1050" kern="1200" dirty="0">
              <a:hlinkClick xmlns:r="http://schemas.openxmlformats.org/officeDocument/2006/relationships" r:id="rId8"/>
            </a:rPr>
            <a:t>https://www.srce.unizg.hr/files/srce/docs/RDA/23things_v1.0_20200130.pdf</a:t>
          </a:r>
          <a:r>
            <a:rPr lang="hr-HR" sz="1050" kern="1200" dirty="0"/>
            <a:t>)</a:t>
          </a:r>
        </a:p>
      </dsp:txBody>
      <dsp:txXfrm>
        <a:off x="1965818" y="5053939"/>
        <a:ext cx="5595021" cy="417613"/>
      </dsp:txXfrm>
    </dsp:sp>
    <dsp:sp modelId="{ECB17002-A61E-48B4-AB87-3891CE2BE07A}">
      <dsp:nvSpPr>
        <dsp:cNvPr id="0" name=""/>
        <dsp:cNvSpPr/>
      </dsp:nvSpPr>
      <dsp:spPr>
        <a:xfrm>
          <a:off x="0" y="4910783"/>
          <a:ext cx="1965818" cy="703925"/>
        </a:xfrm>
        <a:prstGeom prst="round2SameRect">
          <a:avLst>
            <a:gd name="adj1" fmla="val 1667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OPĆE SMJERNICE</a:t>
          </a:r>
          <a:endParaRPr lang="en-US" sz="1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4369" y="4945152"/>
        <a:ext cx="1897080" cy="66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4967-D69D-400C-9200-F8E3600D87F8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9A08-7A66-4790-8F85-E2923A3EF5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16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038600"/>
            <a:ext cx="6400800" cy="1600200"/>
          </a:xfrm>
        </p:spPr>
        <p:txBody>
          <a:bodyPr/>
          <a:lstStyle>
            <a:lvl1pPr>
              <a:defRPr sz="480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en-US" altLang="sr-Latn-R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334000"/>
            <a:ext cx="5257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r-Latn-R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F418B9-C571-4B96-A82B-628BE039C3A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90C9-2E44-4847-81F2-A5299B1698E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616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1066800"/>
            <a:ext cx="1733550" cy="505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066800"/>
            <a:ext cx="5048250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5697-A972-4D14-9CD8-5122B023F33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9819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3C39-5C13-4D7A-9F48-4A3BC6228B7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6345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8B02-CD0B-44F3-A6ED-002D3FA7200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30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133600"/>
            <a:ext cx="33909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3909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A5A9-C341-4EBF-B0D6-98658D63364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408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AC93-38E4-4F1E-B245-5AB1F1D828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97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338C-0F36-4FF5-8207-FCFF49DFC75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43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60488-C5C7-4D50-84E7-A32C34C7DBA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23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89E53-B8F9-45A0-8C4A-30155B8CF30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468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DFD46-E4EA-47F4-9A91-5BF1ECD5965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694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66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133600"/>
            <a:ext cx="69342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/>
              <a:t>Click to edit Master text styles</a:t>
            </a:r>
          </a:p>
          <a:p>
            <a:pPr lvl="1"/>
            <a:r>
              <a:rPr lang="en-US" altLang="sr-Latn-RS" dirty="0"/>
              <a:t>Second level</a:t>
            </a:r>
          </a:p>
          <a:p>
            <a:pPr lvl="2"/>
            <a:r>
              <a:rPr lang="en-US" altLang="sr-Latn-RS" dirty="0"/>
              <a:t>Third level</a:t>
            </a:r>
          </a:p>
          <a:p>
            <a:pPr lvl="3"/>
            <a:r>
              <a:rPr lang="en-US" altLang="sr-Latn-RS" dirty="0"/>
              <a:t>Fourth level</a:t>
            </a:r>
          </a:p>
          <a:p>
            <a:pPr lvl="4"/>
            <a:r>
              <a:rPr lang="en-US" altLang="sr-Latn-R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663E29-F4F0-43AC-A09D-529C5B3A6A5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475E6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475E6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475E6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rgbClr val="475E6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rgbClr val="475E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bbosancic@ffos.hr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od-cloud.net/" TargetMode="External"/><Relationship Id="rId3" Type="http://schemas.openxmlformats.org/officeDocument/2006/relationships/hyperlink" Target="https://projects.fivethirtyeight.com/trump-approval-ratings/" TargetMode="External"/><Relationship Id="rId7" Type="http://schemas.openxmlformats.org/officeDocument/2006/relationships/hyperlink" Target="https://datahub.io/" TargetMode="External"/><Relationship Id="rId2" Type="http://schemas.openxmlformats.org/officeDocument/2006/relationships/hyperlink" Target="https://data.fivethirtyeigh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ademictorrents.com/browse.php" TargetMode="External"/><Relationship Id="rId5" Type="http://schemas.openxmlformats.org/officeDocument/2006/relationships/hyperlink" Target="https://www.kaggle.com/c/titanic" TargetMode="External"/><Relationship Id="rId4" Type="http://schemas.openxmlformats.org/officeDocument/2006/relationships/hyperlink" Target="https://www.kaggle.com/datase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3722706#.XsUB0cCxVPY" TargetMode="External"/><Relationship Id="rId2" Type="http://schemas.openxmlformats.org/officeDocument/2006/relationships/hyperlink" Target="https://zenodo.org/record/809184#.XsT_2MCxVP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enodo.org/record/3600886#.XsbQgcBS_IU" TargetMode="External"/><Relationship Id="rId4" Type="http://schemas.openxmlformats.org/officeDocument/2006/relationships/hyperlink" Target="https://zenodo.org/record/3522670#.XsbQSMBS_I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zitorij.ffos.hr/islandora/object/ffos%3A4966" TargetMode="External"/><Relationship Id="rId2" Type="http://schemas.openxmlformats.org/officeDocument/2006/relationships/hyperlink" Target="https://repozitorij.ffos.hr/islandora/object/ffos:49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zitorij.ffos.hr/islandora/object/ffos:490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cholarship.org/content/qt90r880ch/qt90r880ch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4221088"/>
            <a:ext cx="6261348" cy="1982688"/>
          </a:xfrm>
        </p:spPr>
        <p:txBody>
          <a:bodyPr/>
          <a:lstStyle/>
          <a:p>
            <a:r>
              <a:rPr lang="hr-HR" sz="3200" b="1"/>
              <a:t>ZAŠTO UPRAVLJATI ISTRAŽIVAČKIM PODACIMA? </a:t>
            </a:r>
            <a:br>
              <a:rPr lang="hr-HR" sz="3200"/>
            </a:br>
            <a:endParaRPr lang="en-US" altLang="sr-Latn-R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733256"/>
            <a:ext cx="3888432" cy="758552"/>
          </a:xfrm>
        </p:spPr>
        <p:txBody>
          <a:bodyPr/>
          <a:lstStyle/>
          <a:p>
            <a:r>
              <a:rPr lang="hr-HR" altLang="sr-Latn-RS" sz="1700"/>
              <a:t>Boris Bosančić</a:t>
            </a:r>
          </a:p>
          <a:p>
            <a:r>
              <a:rPr lang="hr-HR" altLang="sr-Latn-RS" sz="1700"/>
              <a:t>Filozofski fakultet u Osijeku</a:t>
            </a:r>
          </a:p>
          <a:p>
            <a:r>
              <a:rPr lang="hr-HR" altLang="sr-Latn-RS" sz="1700"/>
              <a:t>E-mail: </a:t>
            </a:r>
            <a:r>
              <a:rPr lang="hr-HR" altLang="sr-Latn-RS" sz="1700">
                <a:hlinkClick r:id="rId2"/>
              </a:rPr>
              <a:t>bbosancic@ffos.hr</a:t>
            </a:r>
            <a:r>
              <a:rPr lang="hr-HR" altLang="sr-Latn-RS" sz="1700"/>
              <a:t> </a:t>
            </a:r>
            <a:endParaRPr lang="en-US" altLang="sr-Latn-R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1663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>
                <a:solidFill>
                  <a:schemeClr val="bg2"/>
                </a:solidFill>
                <a:latin typeface="Lucida Sans Unicode" panose="020B0602030504020204" pitchFamily="34" charset="0"/>
                <a:ea typeface="Cambria Math" panose="02040503050406030204" pitchFamily="18" charset="0"/>
                <a:cs typeface="Lucida Sans Unicode" panose="020B0602030504020204" pitchFamily="34" charset="0"/>
              </a:rPr>
              <a:t>Webinar</a:t>
            </a:r>
            <a:r>
              <a:rPr lang="hr-HR" sz="2800" b="1" dirty="0">
                <a:solidFill>
                  <a:schemeClr val="bg2"/>
                </a:solidFill>
                <a:latin typeface="Lucida Sans Unicode" panose="020B0602030504020204" pitchFamily="34" charset="0"/>
                <a:ea typeface="Cambria Math" panose="02040503050406030204" pitchFamily="18" charset="0"/>
                <a:cs typeface="Lucida Sans Unicode" panose="020B0602030504020204" pitchFamily="34" charset="0"/>
              </a:rPr>
              <a:t>, 25.05.2020. </a:t>
            </a:r>
          </a:p>
          <a:p>
            <a:pPr algn="ctr"/>
            <a:r>
              <a:rPr lang="hr-HR" sz="2800" b="1" dirty="0">
                <a:solidFill>
                  <a:schemeClr val="bg2"/>
                </a:solidFill>
                <a:latin typeface="Lucida Sans Unicode" panose="020B0602030504020204" pitchFamily="34" charset="0"/>
                <a:ea typeface="Cambria Math" panose="02040503050406030204" pitchFamily="18" charset="0"/>
                <a:cs typeface="Lucida Sans Unicode" panose="020B0602030504020204" pitchFamily="34" charset="0"/>
              </a:rPr>
              <a:t>ISTRAŽIVACKI PODACI - ŠTO S NJIMA?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68BAB5A-F84F-4350-B214-9C20B4005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1" y="-19270"/>
            <a:ext cx="5189037" cy="1503699"/>
          </a:xfrm>
          <a:prstGeom prst="rect">
            <a:avLst/>
          </a:prstGeom>
          <a:effectLst>
            <a:glow>
              <a:schemeClr val="accent1">
                <a:alpha val="53000"/>
              </a:schemeClr>
            </a:glow>
            <a:outerShdw blurRad="50800" dist="50800" dir="5400000" algn="ctr" rotWithShape="0">
              <a:srgbClr val="000000">
                <a:alpha val="21000"/>
              </a:srgbClr>
            </a:outerShdw>
            <a:reflection endPos="65000" dist="508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E34CE80-F91E-4102-B61C-251B0287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07230"/>
            <a:ext cx="6934200" cy="838200"/>
          </a:xfrm>
        </p:spPr>
        <p:txBody>
          <a:bodyPr/>
          <a:lstStyle/>
          <a:p>
            <a:pPr algn="ctr"/>
            <a:br>
              <a:rPr lang="hr-HR" dirty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HVALA!</a:t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18382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9416"/>
            <a:ext cx="8597890" cy="798136"/>
          </a:xfrm>
        </p:spPr>
        <p:txBody>
          <a:bodyPr>
            <a:noAutofit/>
          </a:bodyPr>
          <a:lstStyle/>
          <a:p>
            <a:r>
              <a:rPr lang="hr-HR" sz="3000" b="1" dirty="0">
                <a:solidFill>
                  <a:srgbClr val="0070C0"/>
                </a:solidFill>
              </a:rPr>
              <a:t>O ISTRAŽIVAČKIM PODACIMA…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34731"/>
            <a:ext cx="7200800" cy="42104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altLang="sr-Latn-RS" sz="1700" dirty="0">
                <a:cs typeface="Segoe UI" panose="020B0502040204020203" pitchFamily="34" charset="0"/>
              </a:rPr>
              <a:t>Prijelaz u 21. stoljeće - nov pristup znanstvenoistraživačkom radu - povećana uporaba interneta i informacijske i komunikacijske tehnologije – </a:t>
            </a:r>
            <a:r>
              <a:rPr lang="hr-HR" altLang="sr-Latn-RS" sz="1700" b="1" dirty="0">
                <a:cs typeface="Segoe UI" panose="020B0502040204020203" pitchFamily="34" charset="0"/>
              </a:rPr>
              <a:t>e-istraživanje</a:t>
            </a:r>
            <a:r>
              <a:rPr lang="hr-HR" altLang="sr-Latn-RS" sz="1700" dirty="0">
                <a:cs typeface="Segoe UI" panose="020B0502040204020203" pitchFamily="34" charset="0"/>
              </a:rPr>
              <a:t> (</a:t>
            </a:r>
            <a:r>
              <a:rPr lang="hr-HR" altLang="sr-Latn-RS" sz="1700" i="1" dirty="0">
                <a:cs typeface="Segoe UI" panose="020B0502040204020203" pitchFamily="34" charset="0"/>
              </a:rPr>
              <a:t>e-Research</a:t>
            </a:r>
            <a:r>
              <a:rPr lang="hr-HR" altLang="sr-Latn-RS" sz="1700" dirty="0">
                <a:cs typeface="Segoe UI" panose="020B0502040204020203" pitchFamily="34" charset="0"/>
              </a:rPr>
              <a:t>) u Europi; </a:t>
            </a:r>
            <a:r>
              <a:rPr lang="hr-HR" altLang="sr-Latn-RS" sz="1700" b="1" dirty="0" err="1">
                <a:cs typeface="Segoe UI" panose="020B0502040204020203" pitchFamily="34" charset="0"/>
              </a:rPr>
              <a:t>kiberinfrastruktura</a:t>
            </a:r>
            <a:r>
              <a:rPr lang="hr-HR" altLang="sr-Latn-RS" sz="1700" dirty="0">
                <a:cs typeface="Segoe UI" panose="020B0502040204020203" pitchFamily="34" charset="0"/>
              </a:rPr>
              <a:t> (</a:t>
            </a:r>
            <a:r>
              <a:rPr lang="hr-HR" altLang="sr-Latn-RS" sz="1700" i="1" dirty="0" err="1">
                <a:cs typeface="Segoe UI" panose="020B0502040204020203" pitchFamily="34" charset="0"/>
              </a:rPr>
              <a:t>cyberinfrastructure</a:t>
            </a:r>
            <a:r>
              <a:rPr lang="hr-HR" altLang="sr-Latn-RS" sz="1700" dirty="0">
                <a:cs typeface="Segoe UI" panose="020B0502040204020203" pitchFamily="34" charset="0"/>
              </a:rPr>
              <a:t>) u SAD-u; </a:t>
            </a:r>
            <a:br>
              <a:rPr lang="hr-HR" altLang="sr-Latn-RS" sz="1700" dirty="0">
                <a:cs typeface="Segoe UI" panose="020B0502040204020203" pitchFamily="34" charset="0"/>
              </a:rPr>
            </a:br>
            <a:r>
              <a:rPr lang="hr-HR" altLang="sr-Latn-RS" sz="1700" b="1" dirty="0">
                <a:cs typeface="Segoe UI" panose="020B0502040204020203" pitchFamily="34" charset="0"/>
              </a:rPr>
              <a:t>e-znanost</a:t>
            </a:r>
            <a:r>
              <a:rPr lang="hr-HR" altLang="sr-Latn-RS" sz="1700" dirty="0">
                <a:cs typeface="Segoe UI" panose="020B0502040204020203" pitchFamily="34" charset="0"/>
              </a:rPr>
              <a:t>, </a:t>
            </a:r>
            <a:r>
              <a:rPr lang="hr-HR" altLang="sr-Latn-RS" sz="1700" b="1" dirty="0">
                <a:cs typeface="Segoe UI" panose="020B0502040204020203" pitchFamily="34" charset="0"/>
              </a:rPr>
              <a:t>e-</a:t>
            </a:r>
            <a:r>
              <a:rPr lang="hr-HR" altLang="sr-Latn-RS" sz="1700" b="1" dirty="0" err="1">
                <a:cs typeface="Segoe UI" panose="020B0502040204020203" pitchFamily="34" charset="0"/>
              </a:rPr>
              <a:t>humanistika</a:t>
            </a:r>
            <a:r>
              <a:rPr lang="hr-HR" altLang="sr-Latn-RS" sz="1700" dirty="0">
                <a:cs typeface="Segoe UI" panose="020B0502040204020203" pitchFamily="34" charset="0"/>
              </a:rPr>
              <a:t> i sl.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1700" dirty="0">
                <a:cs typeface="Segoe UI" panose="020B0502040204020203" pitchFamily="34" charset="0"/>
              </a:rPr>
              <a:t>Podaci na kojima se temelji znanstvenoistraživački rad: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altLang="sr-Latn-RS" sz="1700" b="1" dirty="0">
                <a:solidFill>
                  <a:srgbClr val="00B050"/>
                </a:solidFill>
                <a:cs typeface="Segoe UI" panose="020B0502040204020203" pitchFamily="34" charset="0"/>
              </a:rPr>
              <a:t>istraživački podaci </a:t>
            </a:r>
            <a:r>
              <a:rPr lang="hr-HR" altLang="sr-Latn-RS" sz="1700" dirty="0">
                <a:cs typeface="Segoe UI" panose="020B0502040204020203" pitchFamily="34" charset="0"/>
              </a:rPr>
              <a:t>(</a:t>
            </a:r>
            <a:r>
              <a:rPr lang="hr-HR" altLang="sr-Latn-RS" sz="1700" i="1" dirty="0" err="1">
                <a:cs typeface="Segoe UI" panose="020B0502040204020203" pitchFamily="34" charset="0"/>
              </a:rPr>
              <a:t>research</a:t>
            </a:r>
            <a:r>
              <a:rPr lang="hr-HR" altLang="sr-Latn-RS" sz="1700" i="1" dirty="0">
                <a:cs typeface="Segoe UI" panose="020B0502040204020203" pitchFamily="34" charset="0"/>
              </a:rPr>
              <a:t> data</a:t>
            </a:r>
            <a:r>
              <a:rPr lang="hr-HR" altLang="sr-Latn-RS" sz="1700" dirty="0">
                <a:cs typeface="Segoe UI" panose="020B0502040204020203" pitchFamily="34" charset="0"/>
              </a:rPr>
              <a:t>),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altLang="sr-Latn-RS" sz="1700" b="1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znanstveni podaci </a:t>
            </a:r>
            <a:r>
              <a:rPr lang="hr-HR" altLang="sr-Latn-RS" sz="1700" dirty="0">
                <a:cs typeface="Segoe UI" panose="020B0502040204020203" pitchFamily="34" charset="0"/>
              </a:rPr>
              <a:t>(</a:t>
            </a:r>
            <a:r>
              <a:rPr lang="hr-HR" altLang="sr-Latn-RS" sz="1700" i="1" dirty="0" err="1">
                <a:cs typeface="Segoe UI" panose="020B0502040204020203" pitchFamily="34" charset="0"/>
              </a:rPr>
              <a:t>scientific</a:t>
            </a:r>
            <a:r>
              <a:rPr lang="hr-HR" altLang="sr-Latn-RS" sz="1700" i="1" dirty="0">
                <a:cs typeface="Segoe UI" panose="020B0502040204020203" pitchFamily="34" charset="0"/>
              </a:rPr>
              <a:t> data</a:t>
            </a:r>
            <a:r>
              <a:rPr lang="hr-HR" altLang="sr-Latn-RS" sz="1700" dirty="0">
                <a:cs typeface="Segoe UI" panose="020B0502040204020203" pitchFamily="34" charset="0"/>
              </a:rPr>
              <a:t>) ili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altLang="sr-Latn-RS" sz="1700" dirty="0">
                <a:cs typeface="Segoe UI" panose="020B0502040204020203" pitchFamily="34" charset="0"/>
              </a:rPr>
              <a:t>samo </a:t>
            </a:r>
            <a:r>
              <a:rPr lang="hr-HR" altLang="sr-Latn-RS" sz="1700" b="1" dirty="0">
                <a:solidFill>
                  <a:srgbClr val="FF0000"/>
                </a:solidFill>
                <a:cs typeface="Segoe UI" panose="020B0502040204020203" pitchFamily="34" charset="0"/>
              </a:rPr>
              <a:t>podaci</a:t>
            </a:r>
            <a:r>
              <a:rPr lang="hr-HR" altLang="sr-Latn-RS" sz="1700" dirty="0">
                <a:solidFill>
                  <a:srgbClr val="FF0000"/>
                </a:solidFill>
                <a:cs typeface="Segoe UI" panose="020B0502040204020203" pitchFamily="34" charset="0"/>
              </a:rPr>
              <a:t> </a:t>
            </a:r>
            <a:r>
              <a:rPr lang="hr-HR" altLang="sr-Latn-RS" sz="1700" dirty="0">
                <a:cs typeface="Segoe UI" panose="020B0502040204020203" pitchFamily="34" charset="0"/>
              </a:rPr>
              <a:t>(</a:t>
            </a:r>
            <a:r>
              <a:rPr lang="hr-HR" altLang="sr-Latn-RS" sz="1700" i="1" dirty="0">
                <a:cs typeface="Segoe UI" panose="020B0502040204020203" pitchFamily="34" charset="0"/>
              </a:rPr>
              <a:t>data</a:t>
            </a:r>
            <a:r>
              <a:rPr lang="hr-HR" altLang="sr-Latn-RS" sz="1700" dirty="0">
                <a:cs typeface="Segoe UI" panose="020B0502040204020203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1700" b="1" dirty="0">
                <a:cs typeface="Segoe UI" panose="020B0502040204020203" pitchFamily="34" charset="0"/>
              </a:rPr>
              <a:t>ISTRAŽIVAČKI PODACI </a:t>
            </a:r>
            <a:r>
              <a:rPr lang="hr-HR" altLang="sr-Latn-RS" sz="1700" dirty="0">
                <a:cs typeface="Segoe UI" panose="020B0502040204020203" pitchFamily="34" charset="0"/>
              </a:rPr>
              <a:t>kao središnji koncept uspostave nove </a:t>
            </a:r>
            <a:r>
              <a:rPr lang="hr-HR" altLang="sr-Latn-RS" sz="1700" b="1" dirty="0">
                <a:cs typeface="Segoe UI" panose="020B0502040204020203" pitchFamily="34" charset="0"/>
              </a:rPr>
              <a:t>informacijske infrastrukture – </a:t>
            </a:r>
            <a:r>
              <a:rPr lang="hr-HR" altLang="sr-Latn-RS" sz="1700" dirty="0">
                <a:cs typeface="Segoe UI" panose="020B0502040204020203" pitchFamily="34" charset="0"/>
              </a:rPr>
              <a:t>Dvije knjige </a:t>
            </a:r>
            <a:r>
              <a:rPr lang="hr-HR" altLang="sr-Latn-RS" sz="1700" b="1" dirty="0">
                <a:solidFill>
                  <a:srgbClr val="7030A0"/>
                </a:solidFill>
                <a:cs typeface="Segoe UI" panose="020B0502040204020203" pitchFamily="34" charset="0"/>
              </a:rPr>
              <a:t>C. L. </a:t>
            </a:r>
            <a:r>
              <a:rPr lang="hr-HR" altLang="sr-Latn-RS" sz="1700" b="1" dirty="0" err="1">
                <a:solidFill>
                  <a:srgbClr val="7030A0"/>
                </a:solidFill>
                <a:cs typeface="Segoe UI" panose="020B0502040204020203" pitchFamily="34" charset="0"/>
              </a:rPr>
              <a:t>Borgman</a:t>
            </a:r>
            <a:r>
              <a:rPr lang="hr-HR" altLang="sr-Latn-RS" sz="1700" dirty="0">
                <a:cs typeface="Segoe UI" panose="020B0502040204020203" pitchFamily="34" charset="0"/>
              </a:rPr>
              <a:t>: </a:t>
            </a:r>
            <a:r>
              <a:rPr lang="en-US" sz="1700" i="1" dirty="0">
                <a:cs typeface="Segoe UI" panose="020B0502040204020203" pitchFamily="34" charset="0"/>
              </a:rPr>
              <a:t>Scholarship in the Digital Age: Information, Infrastructure, and the Internet</a:t>
            </a:r>
            <a:r>
              <a:rPr lang="hr-HR" altLang="sr-Latn-RS" sz="1700" i="1" dirty="0">
                <a:cs typeface="Segoe UI" panose="020B0502040204020203" pitchFamily="34" charset="0"/>
              </a:rPr>
              <a:t> (</a:t>
            </a:r>
            <a:r>
              <a:rPr lang="hr-HR" altLang="sr-Latn-RS" sz="1700" dirty="0">
                <a:cs typeface="Segoe UI" panose="020B0502040204020203" pitchFamily="34" charset="0"/>
              </a:rPr>
              <a:t>2007) i </a:t>
            </a:r>
            <a:r>
              <a:rPr lang="hr-HR" altLang="sr-Latn-RS" sz="1700" i="1" dirty="0">
                <a:cs typeface="Segoe UI" panose="020B0502040204020203" pitchFamily="34" charset="0"/>
              </a:rPr>
              <a:t>Big Data, </a:t>
            </a:r>
            <a:r>
              <a:rPr lang="hr-HR" altLang="sr-Latn-RS" sz="1700" i="1" dirty="0" err="1">
                <a:cs typeface="Segoe UI" panose="020B0502040204020203" pitchFamily="34" charset="0"/>
              </a:rPr>
              <a:t>Little</a:t>
            </a:r>
            <a:r>
              <a:rPr lang="hr-HR" altLang="sr-Latn-RS" sz="1700" i="1" dirty="0">
                <a:cs typeface="Segoe UI" panose="020B0502040204020203" pitchFamily="34" charset="0"/>
              </a:rPr>
              <a:t> Data, No Data </a:t>
            </a:r>
            <a:r>
              <a:rPr lang="hr-HR" altLang="sr-Latn-RS" sz="1700" dirty="0">
                <a:cs typeface="Segoe UI" panose="020B0502040204020203" pitchFamily="34" charset="0"/>
              </a:rPr>
              <a:t>(2015)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altLang="sr-Latn-RS" sz="1700" b="1" dirty="0">
                <a:cs typeface="Segoe UI" panose="020B0502040204020203" pitchFamily="34" charset="0"/>
              </a:rPr>
              <a:t>DIJELJENJE</a:t>
            </a:r>
            <a:r>
              <a:rPr lang="hr-HR" altLang="sr-Latn-RS" sz="1700" dirty="0">
                <a:cs typeface="Segoe UI" panose="020B0502040204020203" pitchFamily="34" charset="0"/>
              </a:rPr>
              <a:t> podataka znanstvenog istraživanja postaje temelj </a:t>
            </a:r>
            <a:r>
              <a:rPr lang="hr-HR" altLang="sr-Latn-RS" sz="1700" b="1" dirty="0">
                <a:cs typeface="Segoe UI" panose="020B0502040204020203" pitchFamily="34" charset="0"/>
              </a:rPr>
              <a:t>ZNANSTVENE SURADNJE</a:t>
            </a:r>
            <a:r>
              <a:rPr lang="hr-HR" altLang="sr-Latn-RS" sz="1700" dirty="0"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313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452" y="23295"/>
            <a:ext cx="9068548" cy="994172"/>
          </a:xfrm>
        </p:spPr>
        <p:txBody>
          <a:bodyPr>
            <a:noAutofit/>
          </a:bodyPr>
          <a:lstStyle/>
          <a:p>
            <a:r>
              <a:rPr lang="hr-HR" altLang="sr-Latn-RS" sz="2400" b="1" dirty="0">
                <a:solidFill>
                  <a:srgbClr val="0070C0"/>
                </a:solidFill>
              </a:rPr>
              <a:t>DIGITALNA KNJIŽNICA PODATAKA ISTRAŽIVANJA… </a:t>
            </a:r>
            <a:br>
              <a:rPr lang="hr-HR" altLang="sr-Latn-RS" sz="2400" b="1" dirty="0">
                <a:solidFill>
                  <a:srgbClr val="0070C0"/>
                </a:solidFill>
              </a:rPr>
            </a:br>
            <a:r>
              <a:rPr lang="hr-HR" altLang="sr-Latn-RS" sz="2400" b="1" dirty="0">
                <a:solidFill>
                  <a:srgbClr val="0070C0"/>
                </a:solidFill>
              </a:rPr>
              <a:t>(</a:t>
            </a:r>
            <a:r>
              <a:rPr lang="hr-HR" altLang="sr-Latn-RS" sz="2400" b="1" i="1" dirty="0">
                <a:solidFill>
                  <a:srgbClr val="0070C0"/>
                </a:solidFill>
              </a:rPr>
              <a:t>C. </a:t>
            </a:r>
            <a:r>
              <a:rPr lang="hr-HR" altLang="sr-Latn-RS" sz="2400" b="1" i="1" dirty="0" err="1">
                <a:solidFill>
                  <a:srgbClr val="0070C0"/>
                </a:solidFill>
              </a:rPr>
              <a:t>Borgman</a:t>
            </a:r>
            <a:r>
              <a:rPr lang="hr-HR" altLang="sr-Latn-RS" sz="2400" b="1" i="1" dirty="0">
                <a:solidFill>
                  <a:srgbClr val="0070C0"/>
                </a:solidFill>
              </a:rPr>
              <a:t>, J. C. </a:t>
            </a:r>
            <a:r>
              <a:rPr lang="hr-HR" altLang="sr-Latn-RS" sz="2400" b="1" i="1" dirty="0" err="1">
                <a:solidFill>
                  <a:srgbClr val="0070C0"/>
                </a:solidFill>
              </a:rPr>
              <a:t>Wallis</a:t>
            </a:r>
            <a:r>
              <a:rPr lang="hr-HR" altLang="sr-Latn-RS" sz="2400" b="1" i="1" dirty="0">
                <a:solidFill>
                  <a:srgbClr val="0070C0"/>
                </a:solidFill>
              </a:rPr>
              <a:t> i N. </a:t>
            </a:r>
            <a:r>
              <a:rPr lang="hr-HR" altLang="sr-Latn-RS" sz="2400" b="1" i="1" dirty="0" err="1">
                <a:solidFill>
                  <a:srgbClr val="0070C0"/>
                </a:solidFill>
              </a:rPr>
              <a:t>Enyedy</a:t>
            </a:r>
            <a:r>
              <a:rPr lang="hr-HR" altLang="sr-Latn-RS" sz="2400" b="1" i="1" dirty="0">
                <a:solidFill>
                  <a:srgbClr val="0070C0"/>
                </a:solidFill>
              </a:rPr>
              <a:t>,  2006</a:t>
            </a:r>
            <a:r>
              <a:rPr lang="hr-HR" altLang="sr-Latn-RS" sz="2400" b="1" dirty="0">
                <a:solidFill>
                  <a:srgbClr val="0070C0"/>
                </a:solidFill>
              </a:rPr>
              <a:t>)</a:t>
            </a:r>
            <a:endParaRPr lang="hr-H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04556"/>
              </p:ext>
            </p:extLst>
          </p:nvPr>
        </p:nvGraphicFramePr>
        <p:xfrm>
          <a:off x="395537" y="1268760"/>
          <a:ext cx="835292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4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872" y="188640"/>
            <a:ext cx="8424446" cy="807163"/>
          </a:xfrm>
        </p:spPr>
        <p:txBody>
          <a:bodyPr>
            <a:normAutofit fontScale="90000"/>
          </a:bodyPr>
          <a:lstStyle/>
          <a:p>
            <a:r>
              <a:rPr lang="hr-HR" sz="3000" b="1" dirty="0">
                <a:solidFill>
                  <a:srgbClr val="0070C0"/>
                </a:solidFill>
              </a:rPr>
              <a:t>KLJUČNI STANDARDI, SMJERNICE, ZAJEDNICE, REPOZITORIJI…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2768875"/>
              </p:ext>
            </p:extLst>
          </p:nvPr>
        </p:nvGraphicFramePr>
        <p:xfrm>
          <a:off x="683568" y="1052736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8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0F199-CA8D-46ED-9676-BC6DD394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16632"/>
            <a:ext cx="6934200" cy="838200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rgbClr val="0070C0"/>
                </a:solidFill>
              </a:rPr>
              <a:t>PRIMJERI DOBRE PRAKSE…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68EB6C-60FA-4C35-A0D4-BDD3499F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80653"/>
            <a:ext cx="6934200" cy="47126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000" b="1" dirty="0" err="1">
                <a:cs typeface="Segoe UI" panose="020B0502040204020203" pitchFamily="34" charset="0"/>
                <a:hlinkClick r:id="rId2"/>
              </a:rPr>
              <a:t>FiveThirtyEight</a:t>
            </a:r>
            <a:r>
              <a:rPr lang="hr-HR" sz="2000" b="1" dirty="0">
                <a:cs typeface="Segoe UI" panose="020B0502040204020203" pitchFamily="34" charset="0"/>
              </a:rPr>
              <a:t> </a:t>
            </a:r>
            <a:r>
              <a:rPr lang="hr-HR" sz="2000" dirty="0">
                <a:cs typeface="Segoe UI" panose="020B0502040204020203" pitchFamily="34" charset="0"/>
              </a:rPr>
              <a:t>– ‘popularni setovi podataka’ (</a:t>
            </a:r>
            <a:r>
              <a:rPr lang="hr-HR" sz="2000" dirty="0">
                <a:cs typeface="Segoe UI" panose="020B0502040204020203" pitchFamily="34" charset="0"/>
                <a:hlinkClick r:id="rId3"/>
              </a:rPr>
              <a:t>‘</a:t>
            </a:r>
            <a:r>
              <a:rPr lang="en-GB" sz="2000" i="1" dirty="0">
                <a:cs typeface="Segoe UI" panose="020B0502040204020203" pitchFamily="34" charset="0"/>
                <a:hlinkClick r:id="rId3"/>
              </a:rPr>
              <a:t>How Popular Is Donald Trump?</a:t>
            </a:r>
            <a:r>
              <a:rPr lang="hr-HR" sz="2000" dirty="0">
                <a:cs typeface="Segoe UI" panose="020B0502040204020203" pitchFamily="34" charset="0"/>
              </a:rPr>
              <a:t>’) s naprednom podatkovnom vizualizacijom!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err="1">
                <a:cs typeface="Segoe UI" panose="020B0502040204020203" pitchFamily="34" charset="0"/>
                <a:hlinkClick r:id="rId4"/>
              </a:rPr>
              <a:t>Kaggle</a:t>
            </a:r>
            <a:r>
              <a:rPr lang="hr-HR" sz="2000" b="1" dirty="0">
                <a:cs typeface="Segoe UI" panose="020B0502040204020203" pitchFamily="34" charset="0"/>
              </a:rPr>
              <a:t> </a:t>
            </a:r>
            <a:r>
              <a:rPr lang="hr-HR" sz="2000" dirty="0">
                <a:cs typeface="Segoe UI" panose="020B0502040204020203" pitchFamily="34" charset="0"/>
              </a:rPr>
              <a:t>– portal namijenjen zajednici podatkovnih znanstvenika na kojoj se može naučiti kako upravljati i analizirati setove podataka pomoću </a:t>
            </a:r>
            <a:r>
              <a:rPr lang="hr-HR" sz="2000" u="sng" dirty="0">
                <a:cs typeface="Segoe UI" panose="020B0502040204020203" pitchFamily="34" charset="0"/>
              </a:rPr>
              <a:t>strojnog učenja</a:t>
            </a:r>
            <a:r>
              <a:rPr lang="hr-HR" sz="2000" dirty="0">
                <a:cs typeface="Segoe UI" panose="020B0502040204020203" pitchFamily="34" charset="0"/>
              </a:rPr>
              <a:t> i drugih naprednih tehnika (npr. </a:t>
            </a:r>
            <a:r>
              <a:rPr lang="en-GB" sz="2000" dirty="0">
                <a:cs typeface="Segoe UI" panose="020B0502040204020203" pitchFamily="34" charset="0"/>
                <a:hlinkClick r:id="rId5"/>
              </a:rPr>
              <a:t>Predict survival on the Titanic</a:t>
            </a:r>
            <a:r>
              <a:rPr lang="hr-HR" sz="2000" dirty="0">
                <a:cs typeface="Segoe UI" panose="020B0502040204020203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err="1">
                <a:cs typeface="Segoe UI" panose="020B0502040204020203" pitchFamily="34" charset="0"/>
                <a:hlinkClick r:id="rId6"/>
              </a:rPr>
              <a:t>Academic</a:t>
            </a:r>
            <a:r>
              <a:rPr lang="hr-HR" sz="2000" b="1" dirty="0">
                <a:cs typeface="Segoe UI" panose="020B0502040204020203" pitchFamily="34" charset="0"/>
                <a:hlinkClick r:id="rId6"/>
              </a:rPr>
              <a:t> </a:t>
            </a:r>
            <a:r>
              <a:rPr lang="hr-HR" sz="2000" b="1" dirty="0" err="1">
                <a:cs typeface="Segoe UI" panose="020B0502040204020203" pitchFamily="34" charset="0"/>
                <a:hlinkClick r:id="rId6"/>
              </a:rPr>
              <a:t>Torrents</a:t>
            </a:r>
            <a:r>
              <a:rPr lang="hr-HR" sz="2000" b="1" dirty="0">
                <a:cs typeface="Segoe UI" panose="020B0502040204020203" pitchFamily="34" charset="0"/>
              </a:rPr>
              <a:t> </a:t>
            </a:r>
            <a:r>
              <a:rPr lang="hr-HR" sz="2000" dirty="0">
                <a:cs typeface="Segoe UI" panose="020B0502040204020203" pitchFamily="34" charset="0"/>
              </a:rPr>
              <a:t>– setovi podataka iz objavljenih znanstvenih radova!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err="1">
                <a:cs typeface="Segoe UI" panose="020B0502040204020203" pitchFamily="34" charset="0"/>
                <a:hlinkClick r:id="rId7"/>
              </a:rPr>
              <a:t>DataHub</a:t>
            </a:r>
            <a:r>
              <a:rPr lang="hr-HR" sz="2000" dirty="0">
                <a:cs typeface="Segoe UI" panose="020B0502040204020203" pitchFamily="34" charset="0"/>
              </a:rPr>
              <a:t> – zajednica, portal, mjesto za pohranu setova podataka, ‘nekadašnji dom’ </a:t>
            </a:r>
            <a:r>
              <a:rPr lang="en-GB" sz="2000" dirty="0">
                <a:cs typeface="Segoe UI" panose="020B0502040204020203" pitchFamily="34" charset="0"/>
                <a:hlinkClick r:id="rId8"/>
              </a:rPr>
              <a:t>The Linked Open Data Cloud</a:t>
            </a:r>
            <a:r>
              <a:rPr lang="hr-HR" sz="2000" dirty="0">
                <a:cs typeface="Segoe UI" panose="020B0502040204020203" pitchFamily="34" charset="0"/>
                <a:hlinkClick r:id="rId8"/>
              </a:rPr>
              <a:t> </a:t>
            </a:r>
            <a:r>
              <a:rPr lang="hr-HR" sz="2000" dirty="0">
                <a:cs typeface="Segoe UI" panose="020B0502040204020203" pitchFamily="34" charset="0"/>
              </a:rPr>
              <a:t>…</a:t>
            </a:r>
            <a:r>
              <a:rPr lang="hr-HR" sz="2000" dirty="0">
                <a:cs typeface="Segoe UI" panose="020B0502040204020203" pitchFamily="34" charset="0"/>
                <a:hlinkClick r:id="rId8"/>
              </a:rPr>
              <a:t> </a:t>
            </a:r>
            <a:endParaRPr lang="en-GB" sz="2000" dirty="0">
              <a:cs typeface="Segoe UI" panose="020B0502040204020203" pitchFamily="34" charset="0"/>
              <a:hlinkClick r:id="rId8"/>
            </a:endParaRPr>
          </a:p>
          <a:p>
            <a:endParaRPr lang="hr-HR" sz="20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6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41882-1804-4F23-BD7E-7E1EE8E4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6934200" cy="838200"/>
          </a:xfrm>
        </p:spPr>
        <p:txBody>
          <a:bodyPr>
            <a:normAutofit fontScale="90000"/>
          </a:bodyPr>
          <a:lstStyle/>
          <a:p>
            <a:r>
              <a:rPr lang="hr-HR" sz="3000" b="1" dirty="0">
                <a:solidFill>
                  <a:srgbClr val="0070C0"/>
                </a:solidFill>
              </a:rPr>
              <a:t>PRIMJER(I) SKUPA PODATAKA iz ZENODO repozitorija…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4DFEB8-EF12-4216-8528-29914CAB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96752"/>
            <a:ext cx="6934200" cy="3992563"/>
          </a:xfrm>
        </p:spPr>
        <p:txBody>
          <a:bodyPr/>
          <a:lstStyle/>
          <a:p>
            <a:r>
              <a:rPr lang="hr-HR" sz="1800" dirty="0"/>
              <a:t>…koji pohranjuje podatke iz </a:t>
            </a:r>
            <a:r>
              <a:rPr lang="hr-HR" sz="1800" u="sng" dirty="0"/>
              <a:t>intervjua</a:t>
            </a:r>
            <a:r>
              <a:rPr lang="hr-HR" sz="1800" dirty="0"/>
              <a:t>:</a:t>
            </a:r>
            <a:br>
              <a:rPr lang="hr-HR" sz="1800" u="sng" dirty="0"/>
            </a:br>
            <a:r>
              <a:rPr lang="hr-HR" sz="1800" dirty="0">
                <a:hlinkClick r:id="rId2"/>
              </a:rPr>
              <a:t>https://zenodo.org/record/809184#.XsT_2MCxVPY</a:t>
            </a:r>
            <a:br>
              <a:rPr lang="hr-HR" sz="1800" dirty="0"/>
            </a:br>
            <a:endParaRPr lang="hr-HR" sz="1800" dirty="0"/>
          </a:p>
          <a:p>
            <a:r>
              <a:rPr lang="hr-HR" sz="1800" dirty="0"/>
              <a:t>…koji pohranjuje podatke iz </a:t>
            </a:r>
            <a:r>
              <a:rPr lang="hr-HR" sz="1800" u="sng" dirty="0"/>
              <a:t>anketnog upitnika</a:t>
            </a:r>
            <a:r>
              <a:rPr lang="hr-HR" sz="1800" dirty="0"/>
              <a:t>:</a:t>
            </a:r>
            <a:br>
              <a:rPr lang="hr-HR" sz="1800" dirty="0"/>
            </a:br>
            <a:r>
              <a:rPr lang="hr-HR" sz="1800" u="sng" dirty="0">
                <a:hlinkClick r:id="rId3"/>
              </a:rPr>
              <a:t>https://zenodo.org/record/3722706#.XsUB0cCxVPY</a:t>
            </a:r>
            <a:br>
              <a:rPr lang="hr-HR" sz="1800" u="sng" dirty="0"/>
            </a:br>
            <a:r>
              <a:rPr lang="hr-HR" sz="1800" u="sng" dirty="0"/>
              <a:t> </a:t>
            </a:r>
          </a:p>
          <a:p>
            <a:r>
              <a:rPr lang="hr-HR" sz="1800" dirty="0"/>
              <a:t>…koji pohranjuje podatke u </a:t>
            </a:r>
            <a:r>
              <a:rPr lang="hr-HR" sz="1800" u="sng" dirty="0"/>
              <a:t>Excel tablici</a:t>
            </a:r>
            <a:r>
              <a:rPr lang="hr-HR" sz="1800" dirty="0"/>
              <a:t> :</a:t>
            </a:r>
            <a:br>
              <a:rPr lang="hr-HR" sz="1800" dirty="0"/>
            </a:br>
            <a:r>
              <a:rPr lang="hr-HR" sz="1800" dirty="0">
                <a:hlinkClick r:id="rId4"/>
              </a:rPr>
              <a:t>https://zenodo.org/record/3522670#.XsbQSMBS_IU</a:t>
            </a:r>
            <a:br>
              <a:rPr lang="hr-HR" sz="1800" dirty="0"/>
            </a:br>
            <a:endParaRPr lang="hr-HR" sz="1800" dirty="0"/>
          </a:p>
          <a:p>
            <a:r>
              <a:rPr lang="hr-HR" sz="1800" dirty="0"/>
              <a:t>…koji pohranjuje podatke u </a:t>
            </a:r>
            <a:r>
              <a:rPr lang="hr-HR" sz="1800" u="sng" dirty="0"/>
              <a:t>XML datoteci </a:t>
            </a:r>
            <a:r>
              <a:rPr lang="hr-HR" sz="1800" dirty="0"/>
              <a:t>:</a:t>
            </a:r>
            <a:br>
              <a:rPr lang="hr-HR" sz="1800" dirty="0"/>
            </a:br>
            <a:r>
              <a:rPr lang="hr-HR" sz="1800" dirty="0">
                <a:hlinkClick r:id="rId5"/>
              </a:rPr>
              <a:t>https://zenodo.org/record/3600886#.XsbQgcBS_IU</a:t>
            </a:r>
            <a:r>
              <a:rPr lang="hr-HR" sz="1800" dirty="0"/>
              <a:t> </a:t>
            </a:r>
            <a:endParaRPr lang="hr-HR" sz="1800" u="sng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29011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69B6E-949E-46E9-8E62-38A23699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838200"/>
          </a:xfrm>
        </p:spPr>
        <p:txBody>
          <a:bodyPr/>
          <a:lstStyle/>
          <a:p>
            <a:r>
              <a:rPr lang="hr-HR" sz="3200" dirty="0">
                <a:solidFill>
                  <a:srgbClr val="0070C0"/>
                </a:solidFill>
              </a:rPr>
              <a:t>Moji skupovi podataka u DABRU!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EF112F-CF15-485D-B32D-9E93C964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30" y="1268760"/>
            <a:ext cx="7344816" cy="466057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hr-HR" sz="1800" dirty="0">
                <a:hlinkClick r:id="rId2"/>
              </a:rPr>
              <a:t>Intervju s odgovornim osobama online referentnih službi </a:t>
            </a:r>
            <a:r>
              <a:rPr lang="hr-HR" sz="1800" b="1" dirty="0">
                <a:hlinkClick r:id="rId2"/>
              </a:rPr>
              <a:t>u svrhu </a:t>
            </a:r>
            <a:r>
              <a:rPr lang="hr-HR" sz="1800" dirty="0">
                <a:hlinkClick r:id="rId2"/>
              </a:rPr>
              <a:t>istraživanja razvoja baza znanja online referentnih usluga</a:t>
            </a:r>
            <a:r>
              <a:rPr lang="hr-HR" sz="1800" dirty="0"/>
              <a:t> (2007) (</a:t>
            </a:r>
            <a:r>
              <a:rPr lang="hr-HR" sz="1800" dirty="0" err="1"/>
              <a:t>Bosančić</a:t>
            </a:r>
            <a:r>
              <a:rPr lang="hr-HR" sz="1800" dirty="0"/>
              <a:t>, 2009)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1800" dirty="0">
                <a:hlinkClick r:id="rId3"/>
              </a:rPr>
              <a:t>Istraživački podaci </a:t>
            </a:r>
            <a:r>
              <a:rPr lang="hr-HR" sz="1800" b="1" dirty="0">
                <a:hlinkClick r:id="rId3"/>
              </a:rPr>
              <a:t>vezani uz </a:t>
            </a:r>
            <a:r>
              <a:rPr lang="hr-HR" sz="1800" dirty="0">
                <a:hlinkClick r:id="rId3"/>
              </a:rPr>
              <a:t>istraživanje označavanja teksta starih knjiga na hrvatskom jeziku pomoću TEI standarda (2010)</a:t>
            </a:r>
            <a:r>
              <a:rPr lang="hr-HR" sz="1800" dirty="0"/>
              <a:t> (</a:t>
            </a:r>
            <a:r>
              <a:rPr lang="hr-HR" sz="1800" dirty="0" err="1"/>
              <a:t>Bosančić</a:t>
            </a:r>
            <a:r>
              <a:rPr lang="hr-HR" sz="1800" dirty="0"/>
              <a:t>, 2011)</a:t>
            </a:r>
          </a:p>
          <a:p>
            <a:pPr marL="728663" lvl="1" indent="-385763">
              <a:buFont typeface="+mj-lt"/>
              <a:buAutoNum type="arabicPeriod"/>
            </a:pPr>
            <a:r>
              <a:rPr lang="hr-HR" sz="1800" u="sng" dirty="0"/>
              <a:t>Preliminarni intervjui </a:t>
            </a:r>
            <a:r>
              <a:rPr lang="hr-HR" sz="1800" dirty="0"/>
              <a:t>sa znanstvenicima za potrebe istraživanje označavanja teksta starih knjiga na hrvatskom jeziku pomoću TEI standarda</a:t>
            </a:r>
          </a:p>
          <a:p>
            <a:pPr marL="728663" lvl="1" indent="-385763">
              <a:buFont typeface="+mj-lt"/>
              <a:buAutoNum type="arabicPeriod"/>
            </a:pPr>
            <a:r>
              <a:rPr lang="hr-HR" sz="1800" dirty="0"/>
              <a:t>Označavanje teksta starih knjiga na hrvatskom jeziku pomoću TEI standarda</a:t>
            </a:r>
          </a:p>
          <a:p>
            <a:pPr marL="728663" lvl="1" indent="-385763">
              <a:buFont typeface="+mj-lt"/>
              <a:buAutoNum type="arabicPeriod"/>
            </a:pPr>
            <a:r>
              <a:rPr lang="hr-HR" sz="1800" u="sng" dirty="0"/>
              <a:t>Personalizirani </a:t>
            </a:r>
            <a:r>
              <a:rPr lang="hr-HR" sz="1800" u="sng" dirty="0" err="1"/>
              <a:t>intrevjui</a:t>
            </a:r>
            <a:r>
              <a:rPr lang="hr-HR" sz="1800" u="sng" dirty="0"/>
              <a:t> </a:t>
            </a:r>
            <a:r>
              <a:rPr lang="hr-HR" sz="1800" dirty="0"/>
              <a:t>sa znanstvenicima za potrebe istraživanje označavanja teksta starih knjiga na hrvatskom jeziku pomoću TEI standarda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1800" dirty="0">
                <a:hlinkClick r:id="rId4"/>
              </a:rPr>
              <a:t>Zastupljenost shema </a:t>
            </a:r>
            <a:r>
              <a:rPr lang="hr-HR" sz="1800" dirty="0" err="1">
                <a:hlinkClick r:id="rId4"/>
              </a:rPr>
              <a:t>metapodataka</a:t>
            </a:r>
            <a:r>
              <a:rPr lang="hr-HR" sz="1800" dirty="0">
                <a:hlinkClick r:id="rId4"/>
              </a:rPr>
              <a:t> u institucijskim repozitorijima</a:t>
            </a:r>
            <a:r>
              <a:rPr lang="hr-HR" sz="1800" dirty="0"/>
              <a:t> (2011) (</a:t>
            </a:r>
            <a:r>
              <a:rPr lang="hr-HR" sz="1800" dirty="0" err="1"/>
              <a:t>Tormaš</a:t>
            </a:r>
            <a:r>
              <a:rPr lang="hr-HR" sz="1800" dirty="0"/>
              <a:t> &amp; </a:t>
            </a:r>
            <a:r>
              <a:rPr lang="hr-HR" sz="1800" dirty="0" err="1"/>
              <a:t>Bosančić</a:t>
            </a:r>
            <a:r>
              <a:rPr lang="hr-HR" sz="180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07855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8946FE-57FF-4037-B36E-08063006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6934200" cy="838200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Neka otvorena pitanja…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5206D6-B588-4E52-BD37-9D675BE9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96752"/>
            <a:ext cx="6934200" cy="3992563"/>
          </a:xfrm>
        </p:spPr>
        <p:txBody>
          <a:bodyPr/>
          <a:lstStyle/>
          <a:p>
            <a:r>
              <a:rPr lang="hr-HR" dirty="0"/>
              <a:t>Kako </a:t>
            </a:r>
            <a:r>
              <a:rPr lang="hr-HR" u="sng" dirty="0"/>
              <a:t>nazvati</a:t>
            </a:r>
            <a:r>
              <a:rPr lang="hr-HR" dirty="0"/>
              <a:t> skup podataka?</a:t>
            </a:r>
          </a:p>
          <a:p>
            <a:r>
              <a:rPr lang="hr-HR" dirty="0"/>
              <a:t>Kako </a:t>
            </a:r>
            <a:r>
              <a:rPr lang="hr-HR" u="sng" dirty="0"/>
              <a:t>opisati</a:t>
            </a:r>
            <a:r>
              <a:rPr lang="hr-HR" dirty="0"/>
              <a:t> skup podataka?</a:t>
            </a:r>
          </a:p>
          <a:p>
            <a:r>
              <a:rPr lang="hr-HR" dirty="0"/>
              <a:t>Metodologija istraživanja kao slovna i neslovna vrijednost?</a:t>
            </a:r>
          </a:p>
          <a:p>
            <a:r>
              <a:rPr lang="hr-HR" dirty="0"/>
              <a:t>Kako povezati više skupova podataka u jednu zbirku? (riješeno u DABRU!); numeriranje?</a:t>
            </a:r>
          </a:p>
          <a:p>
            <a:r>
              <a:rPr lang="hr-HR" dirty="0"/>
              <a:t>Podaci vs. Dokumentacija?</a:t>
            </a:r>
          </a:p>
        </p:txBody>
      </p:sp>
    </p:spTree>
    <p:extLst>
      <p:ext uri="{BB962C8B-B14F-4D97-AF65-F5344CB8AC3E}">
        <p14:creationId xmlns:p14="http://schemas.microsoft.com/office/powerpoint/2010/main" val="122769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34200" cy="838200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6934200" cy="496855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hr-HR" sz="1600" dirty="0" err="1"/>
              <a:t>Borgman</a:t>
            </a:r>
            <a:r>
              <a:rPr lang="hr-HR" sz="1600" dirty="0"/>
              <a:t>, C.; </a:t>
            </a:r>
            <a:r>
              <a:rPr lang="hr-HR" sz="1600" dirty="0" err="1"/>
              <a:t>Wallis</a:t>
            </a:r>
            <a:r>
              <a:rPr lang="hr-HR" sz="1600" dirty="0"/>
              <a:t>, J.C.; </a:t>
            </a:r>
            <a:r>
              <a:rPr lang="hr-HR" sz="1600" dirty="0" err="1"/>
              <a:t>Enyedy</a:t>
            </a:r>
            <a:r>
              <a:rPr lang="hr-HR" sz="1600" dirty="0"/>
              <a:t>, N. Building </a:t>
            </a:r>
            <a:r>
              <a:rPr lang="hr-HR" sz="1600" dirty="0" err="1"/>
              <a:t>digital</a:t>
            </a:r>
            <a:r>
              <a:rPr lang="hr-HR" sz="1600" dirty="0"/>
              <a:t> </a:t>
            </a:r>
            <a:r>
              <a:rPr lang="hr-HR" sz="1600" dirty="0" err="1"/>
              <a:t>libraries</a:t>
            </a:r>
            <a:r>
              <a:rPr lang="hr-HR" sz="1600" dirty="0"/>
              <a:t> for </a:t>
            </a:r>
            <a:r>
              <a:rPr lang="hr-HR" sz="1600" dirty="0" err="1"/>
              <a:t>scientific</a:t>
            </a:r>
            <a:r>
              <a:rPr lang="hr-HR" sz="1600" dirty="0"/>
              <a:t> data: </a:t>
            </a:r>
            <a:r>
              <a:rPr lang="hr-HR" sz="1600" dirty="0" err="1"/>
              <a:t>an</a:t>
            </a:r>
            <a:r>
              <a:rPr lang="hr-HR" sz="1600" dirty="0"/>
              <a:t> </a:t>
            </a:r>
            <a:r>
              <a:rPr lang="hr-HR" sz="1600" dirty="0" err="1"/>
              <a:t>exploratory</a:t>
            </a:r>
            <a:r>
              <a:rPr lang="hr-HR" sz="1600" dirty="0"/>
              <a:t> </a:t>
            </a:r>
            <a:r>
              <a:rPr lang="hr-HR" sz="1600" dirty="0" err="1"/>
              <a:t>study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data </a:t>
            </a:r>
            <a:r>
              <a:rPr lang="hr-HR" sz="1600" dirty="0" err="1"/>
              <a:t>practices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habitat</a:t>
            </a:r>
            <a:r>
              <a:rPr lang="hr-HR" sz="1600" dirty="0"/>
              <a:t> </a:t>
            </a:r>
            <a:r>
              <a:rPr lang="hr-HR" sz="1600" dirty="0" err="1"/>
              <a:t>ecology</a:t>
            </a:r>
            <a:r>
              <a:rPr lang="hr-HR" sz="1600" dirty="0"/>
              <a:t> // European </a:t>
            </a:r>
            <a:r>
              <a:rPr lang="hr-HR" sz="1600" dirty="0" err="1"/>
              <a:t>Conference</a:t>
            </a:r>
            <a:r>
              <a:rPr lang="hr-HR" sz="1600" dirty="0"/>
              <a:t> on Research </a:t>
            </a:r>
            <a:r>
              <a:rPr lang="hr-HR" sz="1600" dirty="0" err="1"/>
              <a:t>and</a:t>
            </a:r>
            <a:r>
              <a:rPr lang="hr-HR" sz="1600" dirty="0"/>
              <a:t> Advanced Technology for Digital </a:t>
            </a:r>
            <a:r>
              <a:rPr lang="hr-HR" sz="1600" dirty="0" err="1"/>
              <a:t>Libraries</a:t>
            </a:r>
            <a:r>
              <a:rPr lang="hr-HR" sz="1600" dirty="0"/>
              <a:t> 2006, </a:t>
            </a:r>
            <a:r>
              <a:rPr lang="hr-HR" sz="1600" dirty="0" err="1"/>
              <a:t>Alicante</a:t>
            </a:r>
            <a:r>
              <a:rPr lang="hr-HR" sz="1600" dirty="0"/>
              <a:t>, Spain. URL: </a:t>
            </a:r>
            <a:r>
              <a:rPr lang="hr-HR" sz="1600" dirty="0">
                <a:hlinkClick r:id="rId2"/>
              </a:rPr>
              <a:t>https://escholarship.org/content/qt90r880ch/qt90r880ch.pdf</a:t>
            </a:r>
            <a:r>
              <a:rPr lang="hr-HR" sz="1600" dirty="0"/>
              <a:t> (2020-05-22)</a:t>
            </a:r>
          </a:p>
          <a:p>
            <a:pPr>
              <a:buFont typeface="+mj-lt"/>
              <a:buAutoNum type="arabicPeriod"/>
            </a:pPr>
            <a:r>
              <a:rPr lang="hr-HR" sz="1600" dirty="0" err="1"/>
              <a:t>Bosančić</a:t>
            </a:r>
            <a:r>
              <a:rPr lang="hr-HR" sz="1600" dirty="0"/>
              <a:t>, Boris. Baze znanja online referentnih usluga 2009., magistarski rad, Filozofski fakultet, Zagreb</a:t>
            </a:r>
          </a:p>
          <a:p>
            <a:pPr>
              <a:buFont typeface="+mj-lt"/>
              <a:buAutoNum type="arabicPeriod"/>
            </a:pPr>
            <a:r>
              <a:rPr lang="hr-HR" sz="1600" dirty="0" err="1"/>
              <a:t>Bosančić</a:t>
            </a:r>
            <a:r>
              <a:rPr lang="hr-HR" sz="1600" dirty="0"/>
              <a:t>, Boris. Označavanje teksta starih knjiga na hrvatskom jeziku pomoću TEI standarda 2011., doktorska disertacija, Odjel za informacijske znanosti, Zadar </a:t>
            </a:r>
          </a:p>
          <a:p>
            <a:pPr>
              <a:buFont typeface="+mj-lt"/>
              <a:buAutoNum type="arabicPeriod"/>
            </a:pPr>
            <a:r>
              <a:rPr lang="hr-HR" sz="1600" dirty="0" err="1"/>
              <a:t>Tormaš</a:t>
            </a:r>
            <a:r>
              <a:rPr lang="hr-HR" sz="1600" dirty="0"/>
              <a:t>, Tena.; </a:t>
            </a:r>
            <a:r>
              <a:rPr lang="hr-HR" sz="1600" dirty="0" err="1"/>
              <a:t>Bosančić</a:t>
            </a:r>
            <a:r>
              <a:rPr lang="hr-HR" sz="1600" dirty="0"/>
              <a:t>, Boris. Istraživanje o zastupljenosti shema </a:t>
            </a:r>
            <a:r>
              <a:rPr lang="hr-HR" sz="1600" dirty="0" err="1"/>
              <a:t>metapodataka</a:t>
            </a:r>
            <a:r>
              <a:rPr lang="hr-HR" sz="1600" dirty="0"/>
              <a:t> u institucijskim repozitorijima. // 14. seminar Arhivi, knjižnice, muzeji, [Poreč, 17.-19. studeni 2010.] : mogućnosti suradnje u okruženju globalne informacijske infrastrukture : zbornik radova / uredili </a:t>
            </a:r>
            <a:r>
              <a:rPr lang="hr-HR" sz="1600" dirty="0" err="1"/>
              <a:t>Sanjica</a:t>
            </a:r>
            <a:r>
              <a:rPr lang="hr-HR" sz="1600" dirty="0"/>
              <a:t> </a:t>
            </a:r>
            <a:r>
              <a:rPr lang="hr-HR" sz="1600" dirty="0" err="1"/>
              <a:t>Faletar</a:t>
            </a:r>
            <a:r>
              <a:rPr lang="hr-HR" sz="1600" dirty="0"/>
              <a:t> </a:t>
            </a:r>
            <a:r>
              <a:rPr lang="hr-HR" sz="1600" dirty="0" err="1"/>
              <a:t>Tanacković</a:t>
            </a:r>
            <a:r>
              <a:rPr lang="hr-HR" sz="1600" dirty="0"/>
              <a:t> i Damir </a:t>
            </a:r>
            <a:r>
              <a:rPr lang="hr-HR" sz="1600" dirty="0" err="1"/>
              <a:t>Hasenay</a:t>
            </a:r>
            <a:r>
              <a:rPr lang="hr-HR" sz="1600" dirty="0"/>
              <a:t>, Zagreb : Hrvatsko knjižničarsko društvo, 2011. str. 91-113.</a:t>
            </a:r>
          </a:p>
          <a:p>
            <a:pPr lvl="0">
              <a:buFont typeface="+mj-lt"/>
              <a:buAutoNum type="arabicPeriod"/>
            </a:pPr>
            <a:endParaRPr lang="hr-HR" sz="1600" dirty="0"/>
          </a:p>
          <a:p>
            <a:pPr lvl="0">
              <a:buFont typeface="+mj-lt"/>
              <a:buAutoNum type="arabicPeriod"/>
            </a:pPr>
            <a:endParaRPr lang="hr-HR" sz="1600" dirty="0"/>
          </a:p>
          <a:p>
            <a:pPr>
              <a:buFont typeface="+mj-lt"/>
              <a:buAutoNum type="arabicPeriod"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67326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%D0%C5%CF%A2%B1%AC%D5%A8</Template>
  <TotalTime>1147</TotalTime>
  <Words>898</Words>
  <Application>Microsoft Office PowerPoint</Application>
  <PresentationFormat>Prikaz na zaslonu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Lucida Sans Unicode</vt:lpstr>
      <vt:lpstr>Segoe UI</vt:lpstr>
      <vt:lpstr>Wingdings</vt:lpstr>
      <vt:lpstr>Office Theme</vt:lpstr>
      <vt:lpstr>ZAŠTO UPRAVLJATI ISTRAŽIVAČKIM PODACIMA?  </vt:lpstr>
      <vt:lpstr>O ISTRAŽIVAČKIM PODACIMA…</vt:lpstr>
      <vt:lpstr>DIGITALNA KNJIŽNICA PODATAKA ISTRAŽIVANJA…  (C. Borgman, J. C. Wallis i N. Enyedy,  2006)</vt:lpstr>
      <vt:lpstr>KLJUČNI STANDARDI, SMJERNICE, ZAJEDNICE, REPOZITORIJI…</vt:lpstr>
      <vt:lpstr>PRIMJERI DOBRE PRAKSE…</vt:lpstr>
      <vt:lpstr>PRIMJER(I) SKUPA PODATAKA iz ZENODO repozitorija…</vt:lpstr>
      <vt:lpstr>Moji skupovi podataka u DABRU!</vt:lpstr>
      <vt:lpstr>Neka otvorena pitanja…</vt:lpstr>
      <vt:lpstr>Literatura</vt:lpstr>
      <vt:lpstr> HVALA! 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INFOЯMATION OVERLOAD</dc:title>
  <dc:creator>A</dc:creator>
  <cp:lastModifiedBy>Boris</cp:lastModifiedBy>
  <cp:revision>280</cp:revision>
  <dcterms:created xsi:type="dcterms:W3CDTF">2014-10-21T10:41:21Z</dcterms:created>
  <dcterms:modified xsi:type="dcterms:W3CDTF">2020-05-22T16:52:07Z</dcterms:modified>
</cp:coreProperties>
</file>